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6"/>
  </p:notesMasterIdLst>
  <p:handoutMasterIdLst>
    <p:handoutMasterId r:id="rId27"/>
  </p:handoutMasterIdLst>
  <p:sldIdLst>
    <p:sldId id="256" r:id="rId2"/>
    <p:sldId id="273" r:id="rId3"/>
    <p:sldId id="339" r:id="rId4"/>
    <p:sldId id="325" r:id="rId5"/>
    <p:sldId id="355" r:id="rId6"/>
    <p:sldId id="326" r:id="rId7"/>
    <p:sldId id="331" r:id="rId8"/>
    <p:sldId id="340" r:id="rId9"/>
    <p:sldId id="332" r:id="rId10"/>
    <p:sldId id="342" r:id="rId11"/>
    <p:sldId id="356" r:id="rId12"/>
    <p:sldId id="357" r:id="rId13"/>
    <p:sldId id="341" r:id="rId14"/>
    <p:sldId id="344" r:id="rId15"/>
    <p:sldId id="345" r:id="rId16"/>
    <p:sldId id="346" r:id="rId17"/>
    <p:sldId id="347" r:id="rId18"/>
    <p:sldId id="348" r:id="rId19"/>
    <p:sldId id="349" r:id="rId20"/>
    <p:sldId id="350" r:id="rId21"/>
    <p:sldId id="351" r:id="rId22"/>
    <p:sldId id="352" r:id="rId23"/>
    <p:sldId id="354" r:id="rId24"/>
    <p:sldId id="353"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8869" autoAdjust="0"/>
  </p:normalViewPr>
  <p:slideViewPr>
    <p:cSldViewPr snapToGrid="0">
      <p:cViewPr varScale="1">
        <p:scale>
          <a:sx n="64" d="100"/>
          <a:sy n="64" d="100"/>
        </p:scale>
        <p:origin x="978" y="78"/>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5/19/2021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5/19/2021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ZghMPWGXexs&amp;t=5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outube.com/watch?v=ZghMPWGXexs&amp;t=5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o-83E6levzM&amp;t=168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o-83E6levzM&amp;t=168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o-83E6levzM&amp;t=168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o-83E6levzM&amp;t=168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https://www.saga.co.uk/magazine/technology/computing/how-to-guides/how-to-keep-your-computer-in-top-condition</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a:t>
            </a:fld>
            <a:endParaRPr lang="en-US" noProof="0"/>
          </a:p>
        </p:txBody>
      </p:sp>
    </p:spTree>
    <p:extLst>
      <p:ext uri="{BB962C8B-B14F-4D97-AF65-F5344CB8AC3E}">
        <p14:creationId xmlns:p14="http://schemas.microsoft.com/office/powerpoint/2010/main" val="2628086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a:p>
        </p:txBody>
      </p:sp>
    </p:spTree>
    <p:extLst>
      <p:ext uri="{BB962C8B-B14F-4D97-AF65-F5344CB8AC3E}">
        <p14:creationId xmlns:p14="http://schemas.microsoft.com/office/powerpoint/2010/main" val="13583573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a:p>
        </p:txBody>
      </p:sp>
    </p:spTree>
    <p:extLst>
      <p:ext uri="{BB962C8B-B14F-4D97-AF65-F5344CB8AC3E}">
        <p14:creationId xmlns:p14="http://schemas.microsoft.com/office/powerpoint/2010/main" val="1945872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16</a:t>
            </a:fld>
            <a:endParaRPr lang="en-US" noProof="0"/>
          </a:p>
        </p:txBody>
      </p:sp>
    </p:spTree>
    <p:extLst>
      <p:ext uri="{BB962C8B-B14F-4D97-AF65-F5344CB8AC3E}">
        <p14:creationId xmlns:p14="http://schemas.microsoft.com/office/powerpoint/2010/main" val="16546998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https://www.youtube.com/watch?v=AtRIOUZuI2c</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17</a:t>
            </a:fld>
            <a:endParaRPr lang="en-US" noProof="0"/>
          </a:p>
        </p:txBody>
      </p:sp>
    </p:spTree>
    <p:extLst>
      <p:ext uri="{BB962C8B-B14F-4D97-AF65-F5344CB8AC3E}">
        <p14:creationId xmlns:p14="http://schemas.microsoft.com/office/powerpoint/2010/main" val="27572495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18</a:t>
            </a:fld>
            <a:endParaRPr lang="en-US" noProof="0"/>
          </a:p>
        </p:txBody>
      </p:sp>
    </p:spTree>
    <p:extLst>
      <p:ext uri="{BB962C8B-B14F-4D97-AF65-F5344CB8AC3E}">
        <p14:creationId xmlns:p14="http://schemas.microsoft.com/office/powerpoint/2010/main" val="2699187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could use the images provided</a:t>
            </a:r>
            <a:r>
              <a:rPr lang="en-GB" baseline="0" dirty="0"/>
              <a:t> or watch the video below: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https://www.youtube.com/watch?v=ZghMPWGXexs&amp;t=5s</a:t>
            </a:r>
            <a:endParaRPr lang="en-GB" dirty="0"/>
          </a:p>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19</a:t>
            </a:fld>
            <a:endParaRPr lang="en-US" noProof="0"/>
          </a:p>
        </p:txBody>
      </p:sp>
    </p:spTree>
    <p:extLst>
      <p:ext uri="{BB962C8B-B14F-4D97-AF65-F5344CB8AC3E}">
        <p14:creationId xmlns:p14="http://schemas.microsoft.com/office/powerpoint/2010/main" val="1420364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could use the images provided</a:t>
            </a:r>
            <a:r>
              <a:rPr lang="en-GB" baseline="0" dirty="0"/>
              <a:t> or watch the video below: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https://www.youtube.com/watch?v=ZghMPWGXexs&amp;t=5s</a:t>
            </a:r>
            <a:endParaRPr lang="en-GB" dirty="0"/>
          </a:p>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20</a:t>
            </a:fld>
            <a:endParaRPr lang="en-US" noProof="0"/>
          </a:p>
        </p:txBody>
      </p:sp>
    </p:spTree>
    <p:extLst>
      <p:ext uri="{BB962C8B-B14F-4D97-AF65-F5344CB8AC3E}">
        <p14:creationId xmlns:p14="http://schemas.microsoft.com/office/powerpoint/2010/main" val="1630527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21</a:t>
            </a:fld>
            <a:endParaRPr lang="en-US" noProof="0"/>
          </a:p>
        </p:txBody>
      </p:sp>
    </p:spTree>
    <p:extLst>
      <p:ext uri="{BB962C8B-B14F-4D97-AF65-F5344CB8AC3E}">
        <p14:creationId xmlns:p14="http://schemas.microsoft.com/office/powerpoint/2010/main" val="3076708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22</a:t>
            </a:fld>
            <a:endParaRPr lang="en-US" noProof="0"/>
          </a:p>
        </p:txBody>
      </p:sp>
    </p:spTree>
    <p:extLst>
      <p:ext uri="{BB962C8B-B14F-4D97-AF65-F5344CB8AC3E}">
        <p14:creationId xmlns:p14="http://schemas.microsoft.com/office/powerpoint/2010/main" val="3429764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23</a:t>
            </a:fld>
            <a:endParaRPr lang="en-US" noProof="0"/>
          </a:p>
        </p:txBody>
      </p:sp>
    </p:spTree>
    <p:extLst>
      <p:ext uri="{BB962C8B-B14F-4D97-AF65-F5344CB8AC3E}">
        <p14:creationId xmlns:p14="http://schemas.microsoft.com/office/powerpoint/2010/main" val="1589306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6</a:t>
            </a:fld>
            <a:endParaRPr lang="en-US" noProof="0"/>
          </a:p>
        </p:txBody>
      </p:sp>
    </p:spTree>
    <p:extLst>
      <p:ext uri="{BB962C8B-B14F-4D97-AF65-F5344CB8AC3E}">
        <p14:creationId xmlns:p14="http://schemas.microsoft.com/office/powerpoint/2010/main" val="40251239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24</a:t>
            </a:fld>
            <a:endParaRPr lang="en-US" noProof="0"/>
          </a:p>
        </p:txBody>
      </p:sp>
    </p:spTree>
    <p:extLst>
      <p:ext uri="{BB962C8B-B14F-4D97-AF65-F5344CB8AC3E}">
        <p14:creationId xmlns:p14="http://schemas.microsoft.com/office/powerpoint/2010/main" val="2340541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a:p>
        </p:txBody>
      </p:sp>
    </p:spTree>
    <p:extLst>
      <p:ext uri="{BB962C8B-B14F-4D97-AF65-F5344CB8AC3E}">
        <p14:creationId xmlns:p14="http://schemas.microsoft.com/office/powerpoint/2010/main" val="872863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a:p>
        </p:txBody>
      </p:sp>
    </p:spTree>
    <p:extLst>
      <p:ext uri="{BB962C8B-B14F-4D97-AF65-F5344CB8AC3E}">
        <p14:creationId xmlns:p14="http://schemas.microsoft.com/office/powerpoint/2010/main" val="1569451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https://www.youtube.com/watch?v=o-83E6levzM&amp;t=168s</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a:p>
        </p:txBody>
      </p:sp>
    </p:spTree>
    <p:extLst>
      <p:ext uri="{BB962C8B-B14F-4D97-AF65-F5344CB8AC3E}">
        <p14:creationId xmlns:p14="http://schemas.microsoft.com/office/powerpoint/2010/main" val="2803784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https://www.youtube.com/watch?v=o-83E6levzM&amp;t=168s</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a:p>
        </p:txBody>
      </p:sp>
    </p:spTree>
    <p:extLst>
      <p:ext uri="{BB962C8B-B14F-4D97-AF65-F5344CB8AC3E}">
        <p14:creationId xmlns:p14="http://schemas.microsoft.com/office/powerpoint/2010/main" val="2787605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https://www.youtube.com/watch?v=o-83E6levzM&amp;t=168s</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a:p>
        </p:txBody>
      </p:sp>
    </p:spTree>
    <p:extLst>
      <p:ext uri="{BB962C8B-B14F-4D97-AF65-F5344CB8AC3E}">
        <p14:creationId xmlns:p14="http://schemas.microsoft.com/office/powerpoint/2010/main" val="2617892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https://www.youtube.com/watch?v=o-83E6levzM&amp;t=168s</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a:p>
        </p:txBody>
      </p:sp>
    </p:spTree>
    <p:extLst>
      <p:ext uri="{BB962C8B-B14F-4D97-AF65-F5344CB8AC3E}">
        <p14:creationId xmlns:p14="http://schemas.microsoft.com/office/powerpoint/2010/main" val="41747110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a:p>
        </p:txBody>
      </p:sp>
    </p:spTree>
    <p:extLst>
      <p:ext uri="{BB962C8B-B14F-4D97-AF65-F5344CB8AC3E}">
        <p14:creationId xmlns:p14="http://schemas.microsoft.com/office/powerpoint/2010/main" val="29807010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3.tmp"/></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3.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DT13:</a:t>
            </a:r>
          </a:p>
          <a:p>
            <a:r>
              <a:rPr lang="en-US" noProof="1"/>
              <a:t>Utility Software</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8" name="Picture Placeholder 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107" r="6107"/>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1107996"/>
          </a:xfrm>
          <a:prstGeom prst="rect">
            <a:avLst/>
          </a:prstGeom>
          <a:noFill/>
        </p:spPr>
        <p:txBody>
          <a:bodyPr wrap="square" rtlCol="0">
            <a:spAutoFit/>
          </a:bodyPr>
          <a:lstStyle/>
          <a:p>
            <a:r>
              <a:rPr lang="en-GB" sz="2400" b="1" u="sng" dirty="0">
                <a:latin typeface="+mj-lt"/>
              </a:rPr>
              <a:t>Backup software</a:t>
            </a:r>
          </a:p>
          <a:p>
            <a:endParaRPr lang="en-GB" sz="2400" b="1" u="sng" dirty="0">
              <a:latin typeface="+mj-lt"/>
            </a:endParaRPr>
          </a:p>
          <a:p>
            <a:r>
              <a:rPr lang="en-GB" dirty="0">
                <a:latin typeface="+mj-lt"/>
              </a:rPr>
              <a:t>Watch the video to identify the two types of backup and describe how they work.</a:t>
            </a:r>
          </a:p>
        </p:txBody>
      </p:sp>
      <p:pic>
        <p:nvPicPr>
          <p:cNvPr id="13" name="Picture 1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162" y="1871813"/>
            <a:ext cx="6049219" cy="2543530"/>
          </a:xfrm>
          <a:prstGeom prst="rect">
            <a:avLst/>
          </a:prstGeom>
        </p:spPr>
      </p:pic>
      <p:pic>
        <p:nvPicPr>
          <p:cNvPr id="15" name="Picture 1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2619" y="1845768"/>
            <a:ext cx="5423755" cy="2553137"/>
          </a:xfrm>
          <a:prstGeom prst="rect">
            <a:avLst/>
          </a:prstGeom>
        </p:spPr>
      </p:pic>
      <p:sp>
        <p:nvSpPr>
          <p:cNvPr id="17" name="Rectangle 16"/>
          <p:cNvSpPr/>
          <p:nvPr/>
        </p:nvSpPr>
        <p:spPr>
          <a:xfrm>
            <a:off x="1601064" y="4509005"/>
            <a:ext cx="4038368" cy="43001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Incremental backup</a:t>
            </a:r>
            <a:endParaRPr lang="en-GB" u="sng" dirty="0">
              <a:solidFill>
                <a:schemeClr val="tx1"/>
              </a:solidFill>
              <a:latin typeface="+mj-lt"/>
            </a:endParaRPr>
          </a:p>
        </p:txBody>
      </p:sp>
      <p:sp>
        <p:nvSpPr>
          <p:cNvPr id="2" name="TextBox 1"/>
          <p:cNvSpPr txBox="1"/>
          <p:nvPr/>
        </p:nvSpPr>
        <p:spPr>
          <a:xfrm>
            <a:off x="157162" y="4569688"/>
            <a:ext cx="1819122" cy="369332"/>
          </a:xfrm>
          <a:prstGeom prst="rect">
            <a:avLst/>
          </a:prstGeom>
          <a:noFill/>
        </p:spPr>
        <p:txBody>
          <a:bodyPr wrap="square" rtlCol="0">
            <a:spAutoFit/>
          </a:bodyPr>
          <a:lstStyle/>
          <a:p>
            <a:r>
              <a:rPr lang="en-GB" dirty="0">
                <a:latin typeface="+mj-lt"/>
              </a:rPr>
              <a:t>Backup type:</a:t>
            </a:r>
          </a:p>
        </p:txBody>
      </p:sp>
      <p:sp>
        <p:nvSpPr>
          <p:cNvPr id="18" name="Rectangle 17"/>
          <p:cNvSpPr/>
          <p:nvPr/>
        </p:nvSpPr>
        <p:spPr>
          <a:xfrm>
            <a:off x="7893798" y="4544800"/>
            <a:ext cx="4038368" cy="43001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Full backup</a:t>
            </a:r>
          </a:p>
        </p:txBody>
      </p:sp>
      <p:sp>
        <p:nvSpPr>
          <p:cNvPr id="19" name="TextBox 18"/>
          <p:cNvSpPr txBox="1"/>
          <p:nvPr/>
        </p:nvSpPr>
        <p:spPr>
          <a:xfrm>
            <a:off x="6472619" y="4521218"/>
            <a:ext cx="1819122" cy="369332"/>
          </a:xfrm>
          <a:prstGeom prst="rect">
            <a:avLst/>
          </a:prstGeom>
          <a:noFill/>
        </p:spPr>
        <p:txBody>
          <a:bodyPr wrap="square" rtlCol="0">
            <a:spAutoFit/>
          </a:bodyPr>
          <a:lstStyle/>
          <a:p>
            <a:r>
              <a:rPr lang="en-GB" dirty="0">
                <a:latin typeface="+mj-lt"/>
              </a:rPr>
              <a:t>Backup type:</a:t>
            </a:r>
          </a:p>
        </p:txBody>
      </p:sp>
      <p:sp>
        <p:nvSpPr>
          <p:cNvPr id="20" name="TextBox 19"/>
          <p:cNvSpPr txBox="1"/>
          <p:nvPr/>
        </p:nvSpPr>
        <p:spPr>
          <a:xfrm>
            <a:off x="157162" y="5098536"/>
            <a:ext cx="1819122" cy="646331"/>
          </a:xfrm>
          <a:prstGeom prst="rect">
            <a:avLst/>
          </a:prstGeom>
          <a:noFill/>
        </p:spPr>
        <p:txBody>
          <a:bodyPr wrap="square" rtlCol="0">
            <a:spAutoFit/>
          </a:bodyPr>
          <a:lstStyle/>
          <a:p>
            <a:r>
              <a:rPr lang="en-GB" dirty="0">
                <a:latin typeface="+mj-lt"/>
              </a:rPr>
              <a:t>How does it work?:</a:t>
            </a:r>
          </a:p>
        </p:txBody>
      </p:sp>
      <p:sp>
        <p:nvSpPr>
          <p:cNvPr id="24" name="Rectangle 23"/>
          <p:cNvSpPr/>
          <p:nvPr/>
        </p:nvSpPr>
        <p:spPr>
          <a:xfrm>
            <a:off x="1601064" y="5093365"/>
            <a:ext cx="4038368" cy="1499164"/>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This procedure will only backup files that have been modified since the last restoration point.</a:t>
            </a:r>
          </a:p>
          <a:p>
            <a:pPr algn="ctr"/>
            <a:endParaRPr lang="en-GB" sz="1400" dirty="0">
              <a:solidFill>
                <a:schemeClr val="tx1"/>
              </a:solidFill>
              <a:latin typeface="+mj-lt"/>
            </a:endParaRPr>
          </a:p>
        </p:txBody>
      </p:sp>
      <p:sp>
        <p:nvSpPr>
          <p:cNvPr id="25" name="TextBox 24"/>
          <p:cNvSpPr txBox="1"/>
          <p:nvPr/>
        </p:nvSpPr>
        <p:spPr>
          <a:xfrm>
            <a:off x="6472619" y="5098536"/>
            <a:ext cx="1819122" cy="646331"/>
          </a:xfrm>
          <a:prstGeom prst="rect">
            <a:avLst/>
          </a:prstGeom>
          <a:noFill/>
        </p:spPr>
        <p:txBody>
          <a:bodyPr wrap="square" rtlCol="0">
            <a:spAutoFit/>
          </a:bodyPr>
          <a:lstStyle/>
          <a:p>
            <a:r>
              <a:rPr lang="en-GB" dirty="0">
                <a:latin typeface="+mj-lt"/>
              </a:rPr>
              <a:t>How does it work?:</a:t>
            </a:r>
          </a:p>
        </p:txBody>
      </p:sp>
      <p:sp>
        <p:nvSpPr>
          <p:cNvPr id="26" name="Rectangle 25"/>
          <p:cNvSpPr/>
          <p:nvPr/>
        </p:nvSpPr>
        <p:spPr>
          <a:xfrm>
            <a:off x="7893798" y="5093365"/>
            <a:ext cx="4038368" cy="1499164"/>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This procedure will backup every file stored on the system, regardless to whether it’s been modified since the last restoration point.</a:t>
            </a:r>
          </a:p>
        </p:txBody>
      </p:sp>
    </p:spTree>
    <p:extLst>
      <p:ext uri="{BB962C8B-B14F-4D97-AF65-F5344CB8AC3E}">
        <p14:creationId xmlns:p14="http://schemas.microsoft.com/office/powerpoint/2010/main" val="539124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1107996"/>
          </a:xfrm>
          <a:prstGeom prst="rect">
            <a:avLst/>
          </a:prstGeom>
          <a:noFill/>
        </p:spPr>
        <p:txBody>
          <a:bodyPr wrap="square" rtlCol="0">
            <a:spAutoFit/>
          </a:bodyPr>
          <a:lstStyle/>
          <a:p>
            <a:r>
              <a:rPr lang="en-GB" sz="2400" b="1" u="sng" dirty="0">
                <a:latin typeface="+mj-lt"/>
              </a:rPr>
              <a:t>Backup software</a:t>
            </a:r>
          </a:p>
          <a:p>
            <a:endParaRPr lang="en-GB" sz="2400" b="1" u="sng" dirty="0">
              <a:latin typeface="+mj-lt"/>
            </a:endParaRPr>
          </a:p>
          <a:p>
            <a:r>
              <a:rPr lang="en-GB" dirty="0">
                <a:latin typeface="+mj-lt"/>
              </a:rPr>
              <a:t>Watch the video to identify the two types of backup and describe how they work.</a:t>
            </a:r>
          </a:p>
        </p:txBody>
      </p:sp>
      <p:sp>
        <p:nvSpPr>
          <p:cNvPr id="17" name="Rectangle 16"/>
          <p:cNvSpPr/>
          <p:nvPr/>
        </p:nvSpPr>
        <p:spPr>
          <a:xfrm>
            <a:off x="1601064" y="4509005"/>
            <a:ext cx="4038368" cy="4300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 name="TextBox 1"/>
          <p:cNvSpPr txBox="1"/>
          <p:nvPr/>
        </p:nvSpPr>
        <p:spPr>
          <a:xfrm>
            <a:off x="157162" y="4569688"/>
            <a:ext cx="1819122" cy="369332"/>
          </a:xfrm>
          <a:prstGeom prst="rect">
            <a:avLst/>
          </a:prstGeom>
          <a:noFill/>
        </p:spPr>
        <p:txBody>
          <a:bodyPr wrap="square" rtlCol="0">
            <a:spAutoFit/>
          </a:bodyPr>
          <a:lstStyle/>
          <a:p>
            <a:r>
              <a:rPr lang="en-GB" dirty="0">
                <a:latin typeface="+mj-lt"/>
              </a:rPr>
              <a:t>Backup type:</a:t>
            </a:r>
          </a:p>
        </p:txBody>
      </p:sp>
      <p:sp>
        <p:nvSpPr>
          <p:cNvPr id="18" name="Rectangle 17"/>
          <p:cNvSpPr/>
          <p:nvPr/>
        </p:nvSpPr>
        <p:spPr>
          <a:xfrm>
            <a:off x="7893798" y="4544186"/>
            <a:ext cx="4038368" cy="4300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9" name="TextBox 18"/>
          <p:cNvSpPr txBox="1"/>
          <p:nvPr/>
        </p:nvSpPr>
        <p:spPr>
          <a:xfrm>
            <a:off x="6472619" y="4521218"/>
            <a:ext cx="1819122" cy="369332"/>
          </a:xfrm>
          <a:prstGeom prst="rect">
            <a:avLst/>
          </a:prstGeom>
          <a:noFill/>
        </p:spPr>
        <p:txBody>
          <a:bodyPr wrap="square" rtlCol="0">
            <a:spAutoFit/>
          </a:bodyPr>
          <a:lstStyle/>
          <a:p>
            <a:r>
              <a:rPr lang="en-GB" dirty="0">
                <a:latin typeface="+mj-lt"/>
              </a:rPr>
              <a:t>Backup type:</a:t>
            </a:r>
          </a:p>
        </p:txBody>
      </p:sp>
      <p:sp>
        <p:nvSpPr>
          <p:cNvPr id="20" name="TextBox 19"/>
          <p:cNvSpPr txBox="1"/>
          <p:nvPr/>
        </p:nvSpPr>
        <p:spPr>
          <a:xfrm>
            <a:off x="157162" y="5098536"/>
            <a:ext cx="1819122" cy="646331"/>
          </a:xfrm>
          <a:prstGeom prst="rect">
            <a:avLst/>
          </a:prstGeom>
          <a:noFill/>
        </p:spPr>
        <p:txBody>
          <a:bodyPr wrap="square" rtlCol="0">
            <a:spAutoFit/>
          </a:bodyPr>
          <a:lstStyle/>
          <a:p>
            <a:r>
              <a:rPr lang="en-GB" dirty="0">
                <a:latin typeface="+mj-lt"/>
              </a:rPr>
              <a:t>How does it work?:</a:t>
            </a:r>
          </a:p>
        </p:txBody>
      </p:sp>
      <p:sp>
        <p:nvSpPr>
          <p:cNvPr id="24" name="Rectangle 23"/>
          <p:cNvSpPr/>
          <p:nvPr/>
        </p:nvSpPr>
        <p:spPr>
          <a:xfrm>
            <a:off x="1601064" y="5093365"/>
            <a:ext cx="4038368" cy="149916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5" name="TextBox 24"/>
          <p:cNvSpPr txBox="1"/>
          <p:nvPr/>
        </p:nvSpPr>
        <p:spPr>
          <a:xfrm>
            <a:off x="6472619" y="5098536"/>
            <a:ext cx="1819122" cy="646331"/>
          </a:xfrm>
          <a:prstGeom prst="rect">
            <a:avLst/>
          </a:prstGeom>
          <a:noFill/>
        </p:spPr>
        <p:txBody>
          <a:bodyPr wrap="square" rtlCol="0">
            <a:spAutoFit/>
          </a:bodyPr>
          <a:lstStyle/>
          <a:p>
            <a:r>
              <a:rPr lang="en-GB" dirty="0">
                <a:latin typeface="+mj-lt"/>
              </a:rPr>
              <a:t>How does it work?:</a:t>
            </a:r>
          </a:p>
        </p:txBody>
      </p:sp>
      <p:sp>
        <p:nvSpPr>
          <p:cNvPr id="26" name="Rectangle 25"/>
          <p:cNvSpPr/>
          <p:nvPr/>
        </p:nvSpPr>
        <p:spPr>
          <a:xfrm>
            <a:off x="7893798" y="5093365"/>
            <a:ext cx="4038368" cy="149916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7" name="Picture 6">
            <a:extLst>
              <a:ext uri="{FF2B5EF4-FFF2-40B4-BE49-F238E27FC236}">
                <a16:creationId xmlns:a16="http://schemas.microsoft.com/office/drawing/2014/main" id="{5FAF3D74-C2F3-4332-9957-933FA02DD49F}"/>
              </a:ext>
            </a:extLst>
          </p:cNvPr>
          <p:cNvPicPr>
            <a:picLocks noChangeAspect="1"/>
          </p:cNvPicPr>
          <p:nvPr/>
        </p:nvPicPr>
        <p:blipFill rotWithShape="1">
          <a:blip r:embed="rId3"/>
          <a:srcRect l="17090" t="25719" r="13132" b="1852"/>
          <a:stretch/>
        </p:blipFill>
        <p:spPr>
          <a:xfrm>
            <a:off x="7420131" y="1821580"/>
            <a:ext cx="4512035" cy="2633178"/>
          </a:xfrm>
          <a:prstGeom prst="rect">
            <a:avLst/>
          </a:prstGeom>
        </p:spPr>
      </p:pic>
      <p:pic>
        <p:nvPicPr>
          <p:cNvPr id="8" name="Picture 7">
            <a:extLst>
              <a:ext uri="{FF2B5EF4-FFF2-40B4-BE49-F238E27FC236}">
                <a16:creationId xmlns:a16="http://schemas.microsoft.com/office/drawing/2014/main" id="{9AE2F016-9260-4ACC-AE4B-FA9384D63B56}"/>
              </a:ext>
            </a:extLst>
          </p:cNvPr>
          <p:cNvPicPr>
            <a:picLocks noChangeAspect="1"/>
          </p:cNvPicPr>
          <p:nvPr/>
        </p:nvPicPr>
        <p:blipFill rotWithShape="1">
          <a:blip r:embed="rId4"/>
          <a:srcRect l="13132" t="37590" r="13132" b="8832"/>
          <a:stretch/>
        </p:blipFill>
        <p:spPr>
          <a:xfrm>
            <a:off x="190273" y="1885175"/>
            <a:ext cx="6032219" cy="2464314"/>
          </a:xfrm>
          <a:prstGeom prst="rect">
            <a:avLst/>
          </a:prstGeom>
        </p:spPr>
      </p:pic>
    </p:spTree>
    <p:extLst>
      <p:ext uri="{BB962C8B-B14F-4D97-AF65-F5344CB8AC3E}">
        <p14:creationId xmlns:p14="http://schemas.microsoft.com/office/powerpoint/2010/main" val="2494856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1107996"/>
          </a:xfrm>
          <a:prstGeom prst="rect">
            <a:avLst/>
          </a:prstGeom>
          <a:noFill/>
        </p:spPr>
        <p:txBody>
          <a:bodyPr wrap="square" rtlCol="0">
            <a:spAutoFit/>
          </a:bodyPr>
          <a:lstStyle/>
          <a:p>
            <a:r>
              <a:rPr lang="en-GB" sz="2400" b="1" u="sng" dirty="0">
                <a:latin typeface="+mj-lt"/>
              </a:rPr>
              <a:t>Backup software</a:t>
            </a:r>
          </a:p>
          <a:p>
            <a:endParaRPr lang="en-GB" sz="2400" b="1" u="sng" dirty="0">
              <a:latin typeface="+mj-lt"/>
            </a:endParaRPr>
          </a:p>
          <a:p>
            <a:r>
              <a:rPr lang="en-GB" dirty="0">
                <a:latin typeface="+mj-lt"/>
              </a:rPr>
              <a:t>Watch the video to identify the two types of backup and describe how they work.</a:t>
            </a:r>
          </a:p>
        </p:txBody>
      </p:sp>
      <p:sp>
        <p:nvSpPr>
          <p:cNvPr id="17" name="Rectangle 16"/>
          <p:cNvSpPr/>
          <p:nvPr/>
        </p:nvSpPr>
        <p:spPr>
          <a:xfrm>
            <a:off x="1601064" y="4509005"/>
            <a:ext cx="4038368" cy="43001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Differential Backup</a:t>
            </a:r>
            <a:endParaRPr lang="en-GB" sz="2000" dirty="0">
              <a:solidFill>
                <a:schemeClr val="tx1"/>
              </a:solidFill>
              <a:latin typeface="+mj-lt"/>
            </a:endParaRPr>
          </a:p>
        </p:txBody>
      </p:sp>
      <p:sp>
        <p:nvSpPr>
          <p:cNvPr id="2" name="TextBox 1"/>
          <p:cNvSpPr txBox="1"/>
          <p:nvPr/>
        </p:nvSpPr>
        <p:spPr>
          <a:xfrm>
            <a:off x="157162" y="4569688"/>
            <a:ext cx="1819122" cy="369332"/>
          </a:xfrm>
          <a:prstGeom prst="rect">
            <a:avLst/>
          </a:prstGeom>
          <a:noFill/>
        </p:spPr>
        <p:txBody>
          <a:bodyPr wrap="square" rtlCol="0">
            <a:spAutoFit/>
          </a:bodyPr>
          <a:lstStyle/>
          <a:p>
            <a:r>
              <a:rPr lang="en-GB" dirty="0">
                <a:latin typeface="+mj-lt"/>
              </a:rPr>
              <a:t>Backup type:</a:t>
            </a:r>
          </a:p>
        </p:txBody>
      </p:sp>
      <p:sp>
        <p:nvSpPr>
          <p:cNvPr id="18" name="Rectangle 17"/>
          <p:cNvSpPr/>
          <p:nvPr/>
        </p:nvSpPr>
        <p:spPr>
          <a:xfrm>
            <a:off x="7893798" y="4544186"/>
            <a:ext cx="4038368" cy="43001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dirty="0">
                <a:solidFill>
                  <a:schemeClr val="tx1"/>
                </a:solidFill>
                <a:latin typeface="+mj-lt"/>
              </a:rPr>
              <a:t>GFS</a:t>
            </a:r>
          </a:p>
        </p:txBody>
      </p:sp>
      <p:sp>
        <p:nvSpPr>
          <p:cNvPr id="19" name="TextBox 18"/>
          <p:cNvSpPr txBox="1"/>
          <p:nvPr/>
        </p:nvSpPr>
        <p:spPr>
          <a:xfrm>
            <a:off x="6472619" y="4521218"/>
            <a:ext cx="1819122" cy="369332"/>
          </a:xfrm>
          <a:prstGeom prst="rect">
            <a:avLst/>
          </a:prstGeom>
          <a:noFill/>
        </p:spPr>
        <p:txBody>
          <a:bodyPr wrap="square" rtlCol="0">
            <a:spAutoFit/>
          </a:bodyPr>
          <a:lstStyle/>
          <a:p>
            <a:r>
              <a:rPr lang="en-GB" dirty="0">
                <a:latin typeface="+mj-lt"/>
              </a:rPr>
              <a:t>Backup type:</a:t>
            </a:r>
          </a:p>
        </p:txBody>
      </p:sp>
      <p:sp>
        <p:nvSpPr>
          <p:cNvPr id="20" name="TextBox 19"/>
          <p:cNvSpPr txBox="1"/>
          <p:nvPr/>
        </p:nvSpPr>
        <p:spPr>
          <a:xfrm>
            <a:off x="157162" y="5098536"/>
            <a:ext cx="1819122" cy="646331"/>
          </a:xfrm>
          <a:prstGeom prst="rect">
            <a:avLst/>
          </a:prstGeom>
          <a:noFill/>
        </p:spPr>
        <p:txBody>
          <a:bodyPr wrap="square" rtlCol="0">
            <a:spAutoFit/>
          </a:bodyPr>
          <a:lstStyle/>
          <a:p>
            <a:r>
              <a:rPr lang="en-GB" dirty="0">
                <a:latin typeface="+mj-lt"/>
              </a:rPr>
              <a:t>How does it work?:</a:t>
            </a:r>
          </a:p>
        </p:txBody>
      </p:sp>
      <p:sp>
        <p:nvSpPr>
          <p:cNvPr id="24" name="Rectangle 23"/>
          <p:cNvSpPr/>
          <p:nvPr/>
        </p:nvSpPr>
        <p:spPr>
          <a:xfrm>
            <a:off x="1601064" y="5093365"/>
            <a:ext cx="4038368" cy="1499164"/>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All files that have been created or changed since the last full backup are</a:t>
            </a:r>
          </a:p>
          <a:p>
            <a:pPr algn="ctr"/>
            <a:r>
              <a:rPr lang="en-GB" dirty="0">
                <a:solidFill>
                  <a:schemeClr val="tx1"/>
                </a:solidFill>
                <a:latin typeface="+mj-lt"/>
              </a:rPr>
              <a:t>copied. Requires the last full backup and just the one differential backup to restore</a:t>
            </a:r>
            <a:endParaRPr lang="en-GB" sz="1400" dirty="0">
              <a:solidFill>
                <a:schemeClr val="tx1"/>
              </a:solidFill>
              <a:latin typeface="+mj-lt"/>
            </a:endParaRPr>
          </a:p>
        </p:txBody>
      </p:sp>
      <p:sp>
        <p:nvSpPr>
          <p:cNvPr id="25" name="TextBox 24"/>
          <p:cNvSpPr txBox="1"/>
          <p:nvPr/>
        </p:nvSpPr>
        <p:spPr>
          <a:xfrm>
            <a:off x="6472619" y="5098536"/>
            <a:ext cx="1819122" cy="646331"/>
          </a:xfrm>
          <a:prstGeom prst="rect">
            <a:avLst/>
          </a:prstGeom>
          <a:noFill/>
        </p:spPr>
        <p:txBody>
          <a:bodyPr wrap="square" rtlCol="0">
            <a:spAutoFit/>
          </a:bodyPr>
          <a:lstStyle/>
          <a:p>
            <a:r>
              <a:rPr lang="en-GB" dirty="0">
                <a:latin typeface="+mj-lt"/>
              </a:rPr>
              <a:t>How does it work?:</a:t>
            </a:r>
          </a:p>
        </p:txBody>
      </p:sp>
      <p:sp>
        <p:nvSpPr>
          <p:cNvPr id="26" name="Rectangle 25"/>
          <p:cNvSpPr/>
          <p:nvPr/>
        </p:nvSpPr>
        <p:spPr>
          <a:xfrm>
            <a:off x="7893798" y="5093365"/>
            <a:ext cx="4038368" cy="1499164"/>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Grandfather backups data yearly, Father backs up data monthly and son backs up data daily. In some cases, the grandfather backup is help offsite whereas father backup is stored locally (on site)</a:t>
            </a:r>
          </a:p>
        </p:txBody>
      </p:sp>
      <p:pic>
        <p:nvPicPr>
          <p:cNvPr id="7" name="Picture 6">
            <a:extLst>
              <a:ext uri="{FF2B5EF4-FFF2-40B4-BE49-F238E27FC236}">
                <a16:creationId xmlns:a16="http://schemas.microsoft.com/office/drawing/2014/main" id="{5FAF3D74-C2F3-4332-9957-933FA02DD49F}"/>
              </a:ext>
            </a:extLst>
          </p:cNvPr>
          <p:cNvPicPr>
            <a:picLocks noChangeAspect="1"/>
          </p:cNvPicPr>
          <p:nvPr/>
        </p:nvPicPr>
        <p:blipFill rotWithShape="1">
          <a:blip r:embed="rId3"/>
          <a:srcRect l="17090" t="25719" r="13132" b="1852"/>
          <a:stretch/>
        </p:blipFill>
        <p:spPr>
          <a:xfrm>
            <a:off x="7420131" y="1821580"/>
            <a:ext cx="4512035" cy="2633178"/>
          </a:xfrm>
          <a:prstGeom prst="rect">
            <a:avLst/>
          </a:prstGeom>
        </p:spPr>
      </p:pic>
      <p:pic>
        <p:nvPicPr>
          <p:cNvPr id="8" name="Picture 7">
            <a:extLst>
              <a:ext uri="{FF2B5EF4-FFF2-40B4-BE49-F238E27FC236}">
                <a16:creationId xmlns:a16="http://schemas.microsoft.com/office/drawing/2014/main" id="{9AE2F016-9260-4ACC-AE4B-FA9384D63B56}"/>
              </a:ext>
            </a:extLst>
          </p:cNvPr>
          <p:cNvPicPr>
            <a:picLocks noChangeAspect="1"/>
          </p:cNvPicPr>
          <p:nvPr/>
        </p:nvPicPr>
        <p:blipFill rotWithShape="1">
          <a:blip r:embed="rId4"/>
          <a:srcRect l="13132" t="37590" r="13132" b="8832"/>
          <a:stretch/>
        </p:blipFill>
        <p:spPr>
          <a:xfrm>
            <a:off x="190273" y="1885175"/>
            <a:ext cx="6032219" cy="2464314"/>
          </a:xfrm>
          <a:prstGeom prst="rect">
            <a:avLst/>
          </a:prstGeom>
        </p:spPr>
      </p:pic>
    </p:spTree>
    <p:extLst>
      <p:ext uri="{BB962C8B-B14F-4D97-AF65-F5344CB8AC3E}">
        <p14:creationId xmlns:p14="http://schemas.microsoft.com/office/powerpoint/2010/main" val="1013503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Backup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backup software?</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3" name="Rectangle 22"/>
          <p:cNvSpPr/>
          <p:nvPr/>
        </p:nvSpPr>
        <p:spPr>
          <a:xfrm>
            <a:off x="6063407" y="2225740"/>
            <a:ext cx="5757863" cy="219378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Why would a full backup be a useful method?</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8" name="Rectangle 17"/>
          <p:cNvSpPr/>
          <p:nvPr/>
        </p:nvSpPr>
        <p:spPr>
          <a:xfrm>
            <a:off x="341604" y="5224714"/>
            <a:ext cx="5535715" cy="1489587"/>
          </a:xfrm>
          <a:prstGeom prst="rect">
            <a:avLst/>
          </a:prstGeom>
          <a:solidFill>
            <a:schemeClr val="accent4">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a:solidFill>
                  <a:schemeClr val="tx1"/>
                </a:solidFill>
                <a:latin typeface="+mj-lt"/>
              </a:rPr>
              <a:t>Context:</a:t>
            </a:r>
          </a:p>
          <a:p>
            <a:pPr algn="ctr"/>
            <a:r>
              <a:rPr lang="en-GB" dirty="0">
                <a:solidFill>
                  <a:schemeClr val="tx1"/>
                </a:solidFill>
                <a:latin typeface="+mj-lt"/>
              </a:rPr>
              <a:t>Windows provides users with a systems restore. The operating system will do a backup at certain periods and create a restore point. This allows users to roll back to a previous point in time.</a:t>
            </a:r>
          </a:p>
          <a:p>
            <a:pPr algn="ctr"/>
            <a:endParaRPr lang="en-GB" dirty="0">
              <a:solidFill>
                <a:schemeClr val="tx1"/>
              </a:solidFill>
              <a:latin typeface="+mj-lt"/>
            </a:endParaRPr>
          </a:p>
          <a:p>
            <a:pPr algn="ctr"/>
            <a:endParaRPr lang="en-GB" sz="1600" dirty="0">
              <a:solidFill>
                <a:schemeClr val="tx1"/>
              </a:solidFill>
              <a:latin typeface="+mj-lt"/>
            </a:endParaRPr>
          </a:p>
        </p:txBody>
      </p:sp>
      <p:sp>
        <p:nvSpPr>
          <p:cNvPr id="10" name="Rectangle 9"/>
          <p:cNvSpPr/>
          <p:nvPr/>
        </p:nvSpPr>
        <p:spPr>
          <a:xfrm>
            <a:off x="6063407" y="4520517"/>
            <a:ext cx="5757863" cy="219378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Why would an incremental backup be a useful method?</a:t>
            </a: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2" name="Picture 1"/>
          <p:cNvPicPr>
            <a:picLocks noChangeAspect="1"/>
          </p:cNvPicPr>
          <p:nvPr/>
        </p:nvPicPr>
        <p:blipFill>
          <a:blip r:embed="rId3"/>
          <a:stretch>
            <a:fillRect/>
          </a:stretch>
        </p:blipFill>
        <p:spPr>
          <a:xfrm>
            <a:off x="341605" y="673017"/>
            <a:ext cx="5535714" cy="4489209"/>
          </a:xfrm>
          <a:prstGeom prst="rect">
            <a:avLst/>
          </a:prstGeom>
        </p:spPr>
      </p:pic>
    </p:spTree>
    <p:extLst>
      <p:ext uri="{BB962C8B-B14F-4D97-AF65-F5344CB8AC3E}">
        <p14:creationId xmlns:p14="http://schemas.microsoft.com/office/powerpoint/2010/main" val="22516184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Backup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backup software?</a:t>
            </a:r>
          </a:p>
          <a:p>
            <a:pPr algn="ctr"/>
            <a:r>
              <a:rPr lang="en-GB" dirty="0">
                <a:solidFill>
                  <a:schemeClr val="tx1"/>
                </a:solidFill>
                <a:latin typeface="+mj-lt"/>
              </a:rPr>
              <a:t>Designed to create duplicate copies of files so they can be distributed or retrieved in the case of data loss.</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3" name="Rectangle 22"/>
          <p:cNvSpPr/>
          <p:nvPr/>
        </p:nvSpPr>
        <p:spPr>
          <a:xfrm>
            <a:off x="6063407" y="2225740"/>
            <a:ext cx="5757863" cy="2193784"/>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Why would a full backup be a useful method?</a:t>
            </a:r>
          </a:p>
          <a:p>
            <a:pPr algn="ctr"/>
            <a:endParaRPr lang="en-GB" sz="1600" dirty="0">
              <a:solidFill>
                <a:schemeClr val="tx1"/>
              </a:solidFill>
              <a:latin typeface="+mj-lt"/>
            </a:endParaRPr>
          </a:p>
          <a:p>
            <a:pPr algn="ctr"/>
            <a:r>
              <a:rPr lang="en-GB" dirty="0">
                <a:solidFill>
                  <a:schemeClr val="tx1"/>
                </a:solidFill>
                <a:latin typeface="+mj-lt"/>
              </a:rPr>
              <a:t>It might be a safer and quicker option for small businesses who might not have enough files stored for it to be considered a time consuming process.</a:t>
            </a:r>
          </a:p>
        </p:txBody>
      </p:sp>
      <p:sp>
        <p:nvSpPr>
          <p:cNvPr id="18" name="Rectangle 17"/>
          <p:cNvSpPr/>
          <p:nvPr/>
        </p:nvSpPr>
        <p:spPr>
          <a:xfrm>
            <a:off x="341604" y="5224714"/>
            <a:ext cx="5535715" cy="1489587"/>
          </a:xfrm>
          <a:prstGeom prst="rect">
            <a:avLst/>
          </a:prstGeom>
          <a:solidFill>
            <a:schemeClr val="accent4">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a:solidFill>
                  <a:schemeClr val="tx1"/>
                </a:solidFill>
                <a:latin typeface="+mj-lt"/>
              </a:rPr>
              <a:t>Context:</a:t>
            </a:r>
          </a:p>
          <a:p>
            <a:pPr algn="ctr"/>
            <a:r>
              <a:rPr lang="en-GB" dirty="0">
                <a:solidFill>
                  <a:schemeClr val="tx1"/>
                </a:solidFill>
                <a:latin typeface="+mj-lt"/>
              </a:rPr>
              <a:t>Windows provides users with a systems restore. The operating system will do a backup at certain periods and create a restore point. This allows users to roll back to a previous point in time.</a:t>
            </a:r>
          </a:p>
          <a:p>
            <a:pPr algn="ctr"/>
            <a:endParaRPr lang="en-GB" dirty="0">
              <a:solidFill>
                <a:schemeClr val="tx1"/>
              </a:solidFill>
              <a:latin typeface="+mj-lt"/>
            </a:endParaRPr>
          </a:p>
          <a:p>
            <a:pPr algn="ctr"/>
            <a:endParaRPr lang="en-GB" sz="1600" dirty="0">
              <a:solidFill>
                <a:schemeClr val="tx1"/>
              </a:solidFill>
              <a:latin typeface="+mj-lt"/>
            </a:endParaRPr>
          </a:p>
        </p:txBody>
      </p:sp>
      <p:sp>
        <p:nvSpPr>
          <p:cNvPr id="10" name="Rectangle 9"/>
          <p:cNvSpPr/>
          <p:nvPr/>
        </p:nvSpPr>
        <p:spPr>
          <a:xfrm>
            <a:off x="6063407" y="4520517"/>
            <a:ext cx="5757863" cy="2193784"/>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Why would an incremental backup be a useful method?</a:t>
            </a:r>
          </a:p>
          <a:p>
            <a:pPr algn="ctr"/>
            <a:endParaRPr lang="en-GB" sz="1600" dirty="0">
              <a:solidFill>
                <a:schemeClr val="tx1"/>
              </a:solidFill>
              <a:latin typeface="+mj-lt"/>
            </a:endParaRPr>
          </a:p>
          <a:p>
            <a:pPr algn="ctr"/>
            <a:r>
              <a:rPr lang="en-GB" dirty="0">
                <a:solidFill>
                  <a:schemeClr val="tx1"/>
                </a:solidFill>
                <a:latin typeface="+mj-lt"/>
              </a:rPr>
              <a:t>This might be useful because only a small number of files have changed which means less memory space is required to run the backup and it should take less time.</a:t>
            </a:r>
          </a:p>
          <a:p>
            <a:pPr algn="ctr"/>
            <a:endParaRPr lang="en-GB" dirty="0">
              <a:solidFill>
                <a:schemeClr val="tx1"/>
              </a:solidFill>
              <a:latin typeface="+mj-lt"/>
            </a:endParaRPr>
          </a:p>
        </p:txBody>
      </p:sp>
      <p:pic>
        <p:nvPicPr>
          <p:cNvPr id="2" name="Picture 1"/>
          <p:cNvPicPr>
            <a:picLocks noChangeAspect="1"/>
          </p:cNvPicPr>
          <p:nvPr/>
        </p:nvPicPr>
        <p:blipFill>
          <a:blip r:embed="rId3"/>
          <a:stretch>
            <a:fillRect/>
          </a:stretch>
        </p:blipFill>
        <p:spPr>
          <a:xfrm>
            <a:off x="341605" y="673017"/>
            <a:ext cx="5535714" cy="4489209"/>
          </a:xfrm>
          <a:prstGeom prst="rect">
            <a:avLst/>
          </a:prstGeom>
        </p:spPr>
      </p:pic>
    </p:spTree>
    <p:extLst>
      <p:ext uri="{BB962C8B-B14F-4D97-AF65-F5344CB8AC3E}">
        <p14:creationId xmlns:p14="http://schemas.microsoft.com/office/powerpoint/2010/main" val="225845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Compression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compression software?</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3" name="Rectangle 22"/>
          <p:cNvSpPr/>
          <p:nvPr/>
        </p:nvSpPr>
        <p:spPr>
          <a:xfrm>
            <a:off x="6063407" y="2225740"/>
            <a:ext cx="5757863" cy="15203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compression work?</a:t>
            </a:r>
          </a:p>
          <a:p>
            <a:pPr algn="ctr"/>
            <a:endParaRPr lang="en-GB" sz="1400" dirty="0">
              <a:solidFill>
                <a:schemeClr val="tx1"/>
              </a:solidFill>
              <a:latin typeface="+mj-lt"/>
            </a:endParaRPr>
          </a:p>
        </p:txBody>
      </p:sp>
      <p:sp>
        <p:nvSpPr>
          <p:cNvPr id="10" name="Rectangle 9"/>
          <p:cNvSpPr/>
          <p:nvPr/>
        </p:nvSpPr>
        <p:spPr>
          <a:xfrm>
            <a:off x="6063407" y="3898839"/>
            <a:ext cx="5757863" cy="281546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Look at this quote:</a:t>
            </a:r>
          </a:p>
          <a:p>
            <a:pPr algn="ctr"/>
            <a:r>
              <a:rPr lang="en-GB" i="1" dirty="0">
                <a:solidFill>
                  <a:schemeClr val="tx1"/>
                </a:solidFill>
                <a:latin typeface="+mj-lt"/>
              </a:rPr>
              <a:t>“Do not go where the path may lead, go instead where there is no path and leave a trail.”</a:t>
            </a:r>
          </a:p>
          <a:p>
            <a:pPr algn="ctr"/>
            <a:endParaRPr lang="en-GB" i="1" dirty="0">
              <a:solidFill>
                <a:schemeClr val="tx1"/>
              </a:solidFill>
              <a:latin typeface="+mj-lt"/>
            </a:endParaRPr>
          </a:p>
          <a:p>
            <a:pPr algn="ctr"/>
            <a:r>
              <a:rPr lang="en-GB" dirty="0">
                <a:solidFill>
                  <a:schemeClr val="tx1"/>
                </a:solidFill>
                <a:latin typeface="+mj-lt"/>
              </a:rPr>
              <a:t>Identify any duplicate words you can see in the quote above.</a:t>
            </a:r>
          </a:p>
          <a:p>
            <a:pPr algn="ctr"/>
            <a:endParaRPr lang="en-GB" sz="1600" dirty="0">
              <a:solidFill>
                <a:schemeClr val="tx1"/>
              </a:solidFill>
              <a:latin typeface="+mj-lt"/>
            </a:endParaRPr>
          </a:p>
          <a:p>
            <a:pPr algn="ctr"/>
            <a:endParaRPr lang="en-GB" dirty="0">
              <a:solidFill>
                <a:schemeClr val="tx1"/>
              </a:solidFill>
              <a:latin typeface="+mj-lt"/>
            </a:endParaRPr>
          </a:p>
          <a:p>
            <a:pPr algn="ctr"/>
            <a:endParaRPr lang="en-GB" dirty="0">
              <a:solidFill>
                <a:schemeClr val="tx1"/>
              </a:solidFill>
              <a:latin typeface="+mj-lt"/>
            </a:endParaRPr>
          </a:p>
        </p:txBody>
      </p:sp>
      <p:pic>
        <p:nvPicPr>
          <p:cNvPr id="5" name="Picture 4"/>
          <p:cNvPicPr>
            <a:picLocks noChangeAspect="1"/>
          </p:cNvPicPr>
          <p:nvPr/>
        </p:nvPicPr>
        <p:blipFill>
          <a:blip r:embed="rId3"/>
          <a:stretch>
            <a:fillRect/>
          </a:stretch>
        </p:blipFill>
        <p:spPr>
          <a:xfrm>
            <a:off x="251961" y="673017"/>
            <a:ext cx="5715000" cy="4162425"/>
          </a:xfrm>
          <a:prstGeom prst="rect">
            <a:avLst/>
          </a:prstGeom>
        </p:spPr>
      </p:pic>
    </p:spTree>
    <p:extLst>
      <p:ext uri="{BB962C8B-B14F-4D97-AF65-F5344CB8AC3E}">
        <p14:creationId xmlns:p14="http://schemas.microsoft.com/office/powerpoint/2010/main" val="251685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Compression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compression software?</a:t>
            </a:r>
          </a:p>
          <a:p>
            <a:pPr algn="ctr"/>
            <a:r>
              <a:rPr lang="en-GB" dirty="0">
                <a:solidFill>
                  <a:schemeClr val="tx1"/>
                </a:solidFill>
                <a:latin typeface="+mj-lt"/>
              </a:rPr>
              <a:t>Designed to reduce the size of one or more files in order to take up less disk space.</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3" name="Rectangle 22"/>
          <p:cNvSpPr/>
          <p:nvPr/>
        </p:nvSpPr>
        <p:spPr>
          <a:xfrm>
            <a:off x="6063407" y="2225740"/>
            <a:ext cx="5757863" cy="152035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compression work?</a:t>
            </a:r>
          </a:p>
          <a:p>
            <a:pPr algn="ctr"/>
            <a:r>
              <a:rPr lang="en-GB" dirty="0">
                <a:solidFill>
                  <a:schemeClr val="tx1"/>
                </a:solidFill>
                <a:latin typeface="+mj-lt"/>
              </a:rPr>
              <a:t>They use an algorithm to check the data associated with the file in question and remove redundant data. However, this is not to the detriment of the file, all the original contents can be restored.</a:t>
            </a:r>
          </a:p>
          <a:p>
            <a:pPr algn="ctr"/>
            <a:endParaRPr lang="en-GB" sz="1400" dirty="0">
              <a:solidFill>
                <a:schemeClr val="tx1"/>
              </a:solidFill>
              <a:latin typeface="+mj-lt"/>
            </a:endParaRPr>
          </a:p>
        </p:txBody>
      </p:sp>
      <p:sp>
        <p:nvSpPr>
          <p:cNvPr id="18" name="Rectangle 17"/>
          <p:cNvSpPr/>
          <p:nvPr/>
        </p:nvSpPr>
        <p:spPr>
          <a:xfrm>
            <a:off x="251961" y="4918206"/>
            <a:ext cx="5714999" cy="1796095"/>
          </a:xfrm>
          <a:prstGeom prst="rect">
            <a:avLst/>
          </a:prstGeom>
          <a:solidFill>
            <a:schemeClr val="accent4">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a:solidFill>
                  <a:schemeClr val="tx1"/>
                </a:solidFill>
                <a:latin typeface="+mj-lt"/>
              </a:rPr>
              <a:t>Context:</a:t>
            </a:r>
          </a:p>
          <a:p>
            <a:pPr algn="ctr"/>
            <a:r>
              <a:rPr lang="en-GB" dirty="0">
                <a:solidFill>
                  <a:schemeClr val="tx1"/>
                </a:solidFill>
                <a:latin typeface="+mj-lt"/>
              </a:rPr>
              <a:t>19 words in the original quote</a:t>
            </a:r>
          </a:p>
          <a:p>
            <a:pPr algn="ctr"/>
            <a:r>
              <a:rPr lang="en-GB" dirty="0">
                <a:solidFill>
                  <a:schemeClr val="tx1"/>
                </a:solidFill>
                <a:latin typeface="+mj-lt"/>
              </a:rPr>
              <a:t>89 characters with spaces</a:t>
            </a:r>
          </a:p>
          <a:p>
            <a:pPr algn="ctr"/>
            <a:r>
              <a:rPr lang="en-GB" dirty="0">
                <a:solidFill>
                  <a:schemeClr val="tx1"/>
                </a:solidFill>
                <a:latin typeface="+mj-lt"/>
              </a:rPr>
              <a:t>3 duplicate words (go, where, path)</a:t>
            </a:r>
          </a:p>
          <a:p>
            <a:pPr algn="ctr"/>
            <a:endParaRPr lang="en-GB" dirty="0">
              <a:solidFill>
                <a:schemeClr val="tx1"/>
              </a:solidFill>
              <a:latin typeface="+mj-lt"/>
            </a:endParaRPr>
          </a:p>
          <a:p>
            <a:pPr algn="ctr"/>
            <a:r>
              <a:rPr lang="en-GB" dirty="0">
                <a:solidFill>
                  <a:schemeClr val="tx1"/>
                </a:solidFill>
                <a:latin typeface="+mj-lt"/>
              </a:rPr>
              <a:t>So this can be compressed to </a:t>
            </a:r>
            <a:r>
              <a:rPr lang="en-GB" b="1" dirty="0">
                <a:solidFill>
                  <a:schemeClr val="tx1"/>
                </a:solidFill>
                <a:latin typeface="+mj-lt"/>
              </a:rPr>
              <a:t>16 words </a:t>
            </a:r>
            <a:r>
              <a:rPr lang="en-GB" dirty="0">
                <a:solidFill>
                  <a:schemeClr val="tx1"/>
                </a:solidFill>
                <a:latin typeface="+mj-lt"/>
              </a:rPr>
              <a:t>and </a:t>
            </a:r>
            <a:r>
              <a:rPr lang="en-GB" b="1" dirty="0">
                <a:solidFill>
                  <a:schemeClr val="tx1"/>
                </a:solidFill>
                <a:latin typeface="+mj-lt"/>
              </a:rPr>
              <a:t>78 characters</a:t>
            </a:r>
            <a:r>
              <a:rPr lang="en-GB" dirty="0">
                <a:solidFill>
                  <a:schemeClr val="tx1"/>
                </a:solidFill>
                <a:latin typeface="+mj-lt"/>
              </a:rPr>
              <a:t>.</a:t>
            </a:r>
          </a:p>
          <a:p>
            <a:pPr algn="ctr"/>
            <a:endParaRPr lang="en-GB" dirty="0">
              <a:solidFill>
                <a:schemeClr val="tx1"/>
              </a:solidFill>
              <a:latin typeface="+mj-lt"/>
            </a:endParaRPr>
          </a:p>
          <a:p>
            <a:pPr algn="ctr"/>
            <a:endParaRPr lang="en-GB" sz="1600" dirty="0">
              <a:solidFill>
                <a:schemeClr val="tx1"/>
              </a:solidFill>
              <a:latin typeface="+mj-lt"/>
            </a:endParaRPr>
          </a:p>
        </p:txBody>
      </p:sp>
      <p:sp>
        <p:nvSpPr>
          <p:cNvPr id="10" name="Rectangle 9"/>
          <p:cNvSpPr/>
          <p:nvPr/>
        </p:nvSpPr>
        <p:spPr>
          <a:xfrm>
            <a:off x="6063407" y="3898839"/>
            <a:ext cx="5757863" cy="281546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Look at this quote:</a:t>
            </a:r>
          </a:p>
          <a:p>
            <a:pPr algn="ctr"/>
            <a:r>
              <a:rPr lang="en-GB" i="1" dirty="0">
                <a:solidFill>
                  <a:schemeClr val="tx1"/>
                </a:solidFill>
                <a:latin typeface="+mj-lt"/>
              </a:rPr>
              <a:t>“Do not go where the path may lead, go instead where there is no path and leave a trail.”</a:t>
            </a:r>
          </a:p>
          <a:p>
            <a:pPr algn="ctr"/>
            <a:endParaRPr lang="en-GB" i="1" dirty="0">
              <a:solidFill>
                <a:schemeClr val="tx1"/>
              </a:solidFill>
              <a:latin typeface="+mj-lt"/>
            </a:endParaRPr>
          </a:p>
          <a:p>
            <a:pPr algn="ctr"/>
            <a:r>
              <a:rPr lang="en-GB" dirty="0">
                <a:solidFill>
                  <a:schemeClr val="tx1"/>
                </a:solidFill>
                <a:latin typeface="+mj-lt"/>
              </a:rPr>
              <a:t>Identify any duplicate words you can see in the quote above.</a:t>
            </a:r>
          </a:p>
          <a:p>
            <a:pPr algn="ctr"/>
            <a:endParaRPr lang="en-GB" sz="1600" dirty="0">
              <a:solidFill>
                <a:schemeClr val="tx1"/>
              </a:solidFill>
              <a:latin typeface="+mj-lt"/>
            </a:endParaRPr>
          </a:p>
          <a:p>
            <a:pPr algn="ctr"/>
            <a:r>
              <a:rPr lang="en-GB" dirty="0">
                <a:solidFill>
                  <a:schemeClr val="tx1"/>
                </a:solidFill>
                <a:latin typeface="+mj-lt"/>
              </a:rPr>
              <a:t>Go, where, path</a:t>
            </a:r>
          </a:p>
          <a:p>
            <a:pPr algn="ctr"/>
            <a:endParaRPr lang="en-GB" dirty="0">
              <a:solidFill>
                <a:schemeClr val="tx1"/>
              </a:solidFill>
              <a:latin typeface="+mj-lt"/>
            </a:endParaRPr>
          </a:p>
          <a:p>
            <a:pPr algn="ctr"/>
            <a:endParaRPr lang="en-GB" dirty="0">
              <a:solidFill>
                <a:schemeClr val="tx1"/>
              </a:solidFill>
              <a:latin typeface="+mj-lt"/>
            </a:endParaRPr>
          </a:p>
        </p:txBody>
      </p:sp>
      <p:pic>
        <p:nvPicPr>
          <p:cNvPr id="5" name="Picture 4"/>
          <p:cNvPicPr>
            <a:picLocks noChangeAspect="1"/>
          </p:cNvPicPr>
          <p:nvPr/>
        </p:nvPicPr>
        <p:blipFill>
          <a:blip r:embed="rId3"/>
          <a:stretch>
            <a:fillRect/>
          </a:stretch>
        </p:blipFill>
        <p:spPr>
          <a:xfrm>
            <a:off x="251961" y="673017"/>
            <a:ext cx="5715000" cy="4162425"/>
          </a:xfrm>
          <a:prstGeom prst="rect">
            <a:avLst/>
          </a:prstGeom>
        </p:spPr>
      </p:pic>
    </p:spTree>
    <p:extLst>
      <p:ext uri="{BB962C8B-B14F-4D97-AF65-F5344CB8AC3E}">
        <p14:creationId xmlns:p14="http://schemas.microsoft.com/office/powerpoint/2010/main" val="611601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Defragmentation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119433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does it mean when the hard disk becomes fragmented?</a:t>
            </a:r>
            <a:endParaRPr lang="en-GB" sz="1600" dirty="0">
              <a:solidFill>
                <a:schemeClr val="tx1"/>
              </a:solidFill>
              <a:latin typeface="+mj-lt"/>
            </a:endParaRPr>
          </a:p>
        </p:txBody>
      </p:sp>
      <p:sp>
        <p:nvSpPr>
          <p:cNvPr id="23" name="Rectangle 22"/>
          <p:cNvSpPr/>
          <p:nvPr/>
        </p:nvSpPr>
        <p:spPr>
          <a:xfrm>
            <a:off x="6063407" y="2461714"/>
            <a:ext cx="5757863" cy="15203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impact does a fragmented hard disk have on the performance of a computer?</a:t>
            </a:r>
          </a:p>
        </p:txBody>
      </p:sp>
      <p:sp>
        <p:nvSpPr>
          <p:cNvPr id="10" name="Rectangle 9"/>
          <p:cNvSpPr/>
          <p:nvPr/>
        </p:nvSpPr>
        <p:spPr>
          <a:xfrm>
            <a:off x="6063407" y="4134813"/>
            <a:ext cx="5757863" cy="1145109"/>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defragmentation?</a:t>
            </a:r>
          </a:p>
          <a:p>
            <a:pPr algn="ctr"/>
            <a:endParaRPr lang="en-GB" dirty="0">
              <a:solidFill>
                <a:schemeClr val="tx1"/>
              </a:solidFill>
              <a:latin typeface="+mj-lt"/>
            </a:endParaRPr>
          </a:p>
          <a:p>
            <a:pPr algn="ctr"/>
            <a:endParaRPr lang="en-GB" dirty="0">
              <a:solidFill>
                <a:schemeClr val="tx1"/>
              </a:solidFill>
              <a:latin typeface="+mj-lt"/>
            </a:endParaRPr>
          </a:p>
        </p:txBody>
      </p:sp>
      <p:graphicFrame>
        <p:nvGraphicFramePr>
          <p:cNvPr id="8" name="Table 7"/>
          <p:cNvGraphicFramePr>
            <a:graphicFrameLocks noGrp="1"/>
          </p:cNvGraphicFramePr>
          <p:nvPr>
            <p:extLst>
              <p:ext uri="{D42A27DB-BD31-4B8C-83A1-F6EECF244321}">
                <p14:modId xmlns:p14="http://schemas.microsoft.com/office/powerpoint/2010/main" val="3538140498"/>
              </p:ext>
            </p:extLst>
          </p:nvPr>
        </p:nvGraphicFramePr>
        <p:xfrm>
          <a:off x="157162" y="737110"/>
          <a:ext cx="5299740" cy="3014872"/>
        </p:xfrm>
        <a:graphic>
          <a:graphicData uri="http://schemas.openxmlformats.org/drawingml/2006/table">
            <a:tbl>
              <a:tblPr firstRow="1" bandRow="1">
                <a:tableStyleId>{5940675A-B579-460E-94D1-54222C63F5DA}</a:tableStyleId>
              </a:tblPr>
              <a:tblGrid>
                <a:gridCol w="883290">
                  <a:extLst>
                    <a:ext uri="{9D8B030D-6E8A-4147-A177-3AD203B41FA5}">
                      <a16:colId xmlns:a16="http://schemas.microsoft.com/office/drawing/2014/main" val="3513545464"/>
                    </a:ext>
                  </a:extLst>
                </a:gridCol>
                <a:gridCol w="883290">
                  <a:extLst>
                    <a:ext uri="{9D8B030D-6E8A-4147-A177-3AD203B41FA5}">
                      <a16:colId xmlns:a16="http://schemas.microsoft.com/office/drawing/2014/main" val="2243813451"/>
                    </a:ext>
                  </a:extLst>
                </a:gridCol>
                <a:gridCol w="883290">
                  <a:extLst>
                    <a:ext uri="{9D8B030D-6E8A-4147-A177-3AD203B41FA5}">
                      <a16:colId xmlns:a16="http://schemas.microsoft.com/office/drawing/2014/main" val="1859273619"/>
                    </a:ext>
                  </a:extLst>
                </a:gridCol>
                <a:gridCol w="883290">
                  <a:extLst>
                    <a:ext uri="{9D8B030D-6E8A-4147-A177-3AD203B41FA5}">
                      <a16:colId xmlns:a16="http://schemas.microsoft.com/office/drawing/2014/main" val="830945872"/>
                    </a:ext>
                  </a:extLst>
                </a:gridCol>
                <a:gridCol w="883290">
                  <a:extLst>
                    <a:ext uri="{9D8B030D-6E8A-4147-A177-3AD203B41FA5}">
                      <a16:colId xmlns:a16="http://schemas.microsoft.com/office/drawing/2014/main" val="1375882738"/>
                    </a:ext>
                  </a:extLst>
                </a:gridCol>
                <a:gridCol w="883290">
                  <a:extLst>
                    <a:ext uri="{9D8B030D-6E8A-4147-A177-3AD203B41FA5}">
                      <a16:colId xmlns:a16="http://schemas.microsoft.com/office/drawing/2014/main" val="2684513625"/>
                    </a:ext>
                  </a:extLst>
                </a:gridCol>
              </a:tblGrid>
              <a:tr h="376859">
                <a:tc>
                  <a:txBody>
                    <a:bodyPr/>
                    <a:lstStyle/>
                    <a:p>
                      <a:endParaRPr lang="en-GB" dirty="0"/>
                    </a:p>
                  </a:txBody>
                  <a:tcPr>
                    <a:solidFill>
                      <a:srgbClr val="FF0000"/>
                    </a:solidFill>
                  </a:tcPr>
                </a:tc>
                <a:tc>
                  <a:txBody>
                    <a:bodyPr/>
                    <a:lstStyle/>
                    <a:p>
                      <a:endParaRPr lang="en-GB" dirty="0"/>
                    </a:p>
                  </a:txBody>
                  <a:tcPr>
                    <a:solidFill>
                      <a:srgbClr val="00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00B0F0"/>
                    </a:solidFill>
                  </a:tcPr>
                </a:tc>
                <a:tc>
                  <a:txBody>
                    <a:bodyPr/>
                    <a:lstStyle/>
                    <a:p>
                      <a:endParaRPr lang="en-GB" dirty="0"/>
                    </a:p>
                  </a:txBody>
                  <a:tcPr>
                    <a:solidFill>
                      <a:srgbClr val="00B0F0"/>
                    </a:solidFill>
                  </a:tcPr>
                </a:tc>
                <a:extLst>
                  <a:ext uri="{0D108BD9-81ED-4DB2-BD59-A6C34878D82A}">
                    <a16:rowId xmlns:a16="http://schemas.microsoft.com/office/drawing/2014/main" val="2911969220"/>
                  </a:ext>
                </a:extLst>
              </a:tr>
              <a:tr h="376859">
                <a:tc>
                  <a:txBody>
                    <a:bodyPr/>
                    <a:lstStyle/>
                    <a:p>
                      <a:endParaRPr lang="en-GB" dirty="0"/>
                    </a:p>
                  </a:txBody>
                  <a:tcPr>
                    <a:solidFill>
                      <a:srgbClr val="002060"/>
                    </a:solidFill>
                  </a:tcPr>
                </a:tc>
                <a:tc>
                  <a:txBody>
                    <a:bodyPr/>
                    <a:lstStyle/>
                    <a:p>
                      <a:endParaRPr lang="en-GB" dirty="0"/>
                    </a:p>
                  </a:txBody>
                  <a:tcPr>
                    <a:solidFill>
                      <a:srgbClr val="00B0F0"/>
                    </a:solidFill>
                  </a:tcPr>
                </a:tc>
                <a:tc>
                  <a:txBody>
                    <a:bodyPr/>
                    <a:lstStyle/>
                    <a:p>
                      <a:endParaRPr lang="en-GB" dirty="0"/>
                    </a:p>
                  </a:txBody>
                  <a:tcPr>
                    <a:solidFill>
                      <a:schemeClr val="bg2"/>
                    </a:solidFill>
                  </a:tcPr>
                </a:tc>
                <a:tc>
                  <a:txBody>
                    <a:bodyPr/>
                    <a:lstStyle/>
                    <a:p>
                      <a:endParaRPr lang="en-GB" dirty="0"/>
                    </a:p>
                  </a:txBody>
                  <a:tcPr>
                    <a:solidFill>
                      <a:srgbClr val="00B0F0"/>
                    </a:solidFill>
                  </a:tcPr>
                </a:tc>
                <a:tc>
                  <a:txBody>
                    <a:bodyPr/>
                    <a:lstStyle/>
                    <a:p>
                      <a:endParaRPr lang="en-GB" dirty="0"/>
                    </a:p>
                  </a:txBody>
                  <a:tcPr>
                    <a:solidFill>
                      <a:srgbClr val="00FF00"/>
                    </a:solidFill>
                  </a:tcPr>
                </a:tc>
                <a:tc>
                  <a:txBody>
                    <a:bodyPr/>
                    <a:lstStyle/>
                    <a:p>
                      <a:endParaRPr lang="en-GB" dirty="0"/>
                    </a:p>
                  </a:txBody>
                  <a:tcPr>
                    <a:solidFill>
                      <a:srgbClr val="002060"/>
                    </a:solidFill>
                  </a:tcPr>
                </a:tc>
                <a:extLst>
                  <a:ext uri="{0D108BD9-81ED-4DB2-BD59-A6C34878D82A}">
                    <a16:rowId xmlns:a16="http://schemas.microsoft.com/office/drawing/2014/main" val="4017849305"/>
                  </a:ext>
                </a:extLst>
              </a:tr>
              <a:tr h="376859">
                <a:tc>
                  <a:txBody>
                    <a:bodyPr/>
                    <a:lstStyle/>
                    <a:p>
                      <a:endParaRPr lang="en-GB" dirty="0"/>
                    </a:p>
                  </a:txBody>
                  <a:tcPr>
                    <a:solidFill>
                      <a:srgbClr val="00FF00"/>
                    </a:solidFill>
                  </a:tcPr>
                </a:tc>
                <a:tc>
                  <a:txBody>
                    <a:bodyPr/>
                    <a:lstStyle/>
                    <a:p>
                      <a:endParaRPr lang="en-GB" dirty="0"/>
                    </a:p>
                  </a:txBody>
                  <a:tcPr>
                    <a:solidFill>
                      <a:srgbClr val="002060"/>
                    </a:solidFill>
                  </a:tcPr>
                </a:tc>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00FF00"/>
                    </a:solidFill>
                  </a:tcPr>
                </a:tc>
                <a:extLst>
                  <a:ext uri="{0D108BD9-81ED-4DB2-BD59-A6C34878D82A}">
                    <a16:rowId xmlns:a16="http://schemas.microsoft.com/office/drawing/2014/main" val="2995581324"/>
                  </a:ext>
                </a:extLst>
              </a:tr>
              <a:tr h="376859">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00B0F0"/>
                    </a:solidFill>
                  </a:tcPr>
                </a:tc>
                <a:tc>
                  <a:txBody>
                    <a:bodyPr/>
                    <a:lstStyle/>
                    <a:p>
                      <a:endParaRPr lang="en-GB" dirty="0"/>
                    </a:p>
                  </a:txBody>
                  <a:tcPr>
                    <a:solidFill>
                      <a:srgbClr val="002060"/>
                    </a:solidFill>
                  </a:tcPr>
                </a:tc>
                <a:extLst>
                  <a:ext uri="{0D108BD9-81ED-4DB2-BD59-A6C34878D82A}">
                    <a16:rowId xmlns:a16="http://schemas.microsoft.com/office/drawing/2014/main" val="1862393989"/>
                  </a:ext>
                </a:extLst>
              </a:tr>
              <a:tr h="376859">
                <a:tc>
                  <a:txBody>
                    <a:bodyPr/>
                    <a:lstStyle/>
                    <a:p>
                      <a:endParaRPr lang="en-GB" dirty="0"/>
                    </a:p>
                  </a:txBody>
                  <a:tcPr>
                    <a:solidFill>
                      <a:srgbClr val="00FF00"/>
                    </a:solidFill>
                  </a:tcPr>
                </a:tc>
                <a:tc>
                  <a:txBody>
                    <a:bodyPr/>
                    <a:lstStyle/>
                    <a:p>
                      <a:endParaRPr lang="en-GB" dirty="0"/>
                    </a:p>
                  </a:txBody>
                  <a:tcPr>
                    <a:solidFill>
                      <a:schemeClr val="bg2"/>
                    </a:solidFill>
                  </a:tcPr>
                </a:tc>
                <a:tc>
                  <a:txBody>
                    <a:bodyPr/>
                    <a:lstStyle/>
                    <a:p>
                      <a:endParaRPr lang="en-GB" dirty="0"/>
                    </a:p>
                  </a:txBody>
                  <a:tcPr>
                    <a:solidFill>
                      <a:srgbClr val="00B0F0"/>
                    </a:solidFill>
                  </a:tcPr>
                </a:tc>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FF0000"/>
                    </a:solidFill>
                  </a:tcPr>
                </a:tc>
                <a:extLst>
                  <a:ext uri="{0D108BD9-81ED-4DB2-BD59-A6C34878D82A}">
                    <a16:rowId xmlns:a16="http://schemas.microsoft.com/office/drawing/2014/main" val="1011680641"/>
                  </a:ext>
                </a:extLst>
              </a:tr>
              <a:tr h="376859">
                <a:tc>
                  <a:txBody>
                    <a:bodyPr/>
                    <a:lstStyle/>
                    <a:p>
                      <a:endParaRPr lang="en-GB" dirty="0"/>
                    </a:p>
                  </a:txBody>
                  <a:tcPr>
                    <a:solidFill>
                      <a:srgbClr val="00FF00"/>
                    </a:solidFill>
                  </a:tcPr>
                </a:tc>
                <a:tc>
                  <a:txBody>
                    <a:bodyPr/>
                    <a:lstStyle/>
                    <a:p>
                      <a:endParaRPr lang="en-GB" dirty="0"/>
                    </a:p>
                  </a:txBody>
                  <a:tcPr>
                    <a:solidFill>
                      <a:srgbClr val="00B0F0"/>
                    </a:solidFill>
                  </a:tcPr>
                </a:tc>
                <a:tc>
                  <a:txBody>
                    <a:bodyPr/>
                    <a:lstStyle/>
                    <a:p>
                      <a:endParaRPr lang="en-GB" dirty="0"/>
                    </a:p>
                  </a:txBody>
                  <a:tcPr>
                    <a:solidFill>
                      <a:srgbClr val="FFFF00"/>
                    </a:solidFill>
                  </a:tcPr>
                </a:tc>
                <a:tc>
                  <a:txBody>
                    <a:bodyPr/>
                    <a:lstStyle/>
                    <a:p>
                      <a:endParaRPr lang="en-GB" dirty="0"/>
                    </a:p>
                  </a:txBody>
                  <a:tcPr>
                    <a:solidFill>
                      <a:schemeClr val="bg2"/>
                    </a:solidFill>
                  </a:tcPr>
                </a:tc>
                <a:tc>
                  <a:txBody>
                    <a:bodyPr/>
                    <a:lstStyle/>
                    <a:p>
                      <a:endParaRPr lang="en-GB" dirty="0"/>
                    </a:p>
                  </a:txBody>
                  <a:tcPr>
                    <a:solidFill>
                      <a:srgbClr val="00B0F0"/>
                    </a:solidFill>
                  </a:tcPr>
                </a:tc>
                <a:tc>
                  <a:txBody>
                    <a:bodyPr/>
                    <a:lstStyle/>
                    <a:p>
                      <a:endParaRPr lang="en-GB" dirty="0"/>
                    </a:p>
                  </a:txBody>
                  <a:tcPr>
                    <a:solidFill>
                      <a:srgbClr val="FF0000"/>
                    </a:solidFill>
                  </a:tcPr>
                </a:tc>
                <a:extLst>
                  <a:ext uri="{0D108BD9-81ED-4DB2-BD59-A6C34878D82A}">
                    <a16:rowId xmlns:a16="http://schemas.microsoft.com/office/drawing/2014/main" val="4197667995"/>
                  </a:ext>
                </a:extLst>
              </a:tr>
              <a:tr h="376859">
                <a:tc>
                  <a:txBody>
                    <a:bodyPr/>
                    <a:lstStyle/>
                    <a:p>
                      <a:endParaRPr lang="en-GB" dirty="0"/>
                    </a:p>
                  </a:txBody>
                  <a:tcPr>
                    <a:solidFill>
                      <a:srgbClr val="FFFF00"/>
                    </a:solidFill>
                  </a:tcPr>
                </a:tc>
                <a:tc>
                  <a:txBody>
                    <a:bodyPr/>
                    <a:lstStyle/>
                    <a:p>
                      <a:endParaRPr lang="en-GB" dirty="0"/>
                    </a:p>
                  </a:txBody>
                  <a:tcPr>
                    <a:solidFill>
                      <a:srgbClr val="00B0F0"/>
                    </a:solidFill>
                  </a:tcPr>
                </a:tc>
                <a:tc>
                  <a:txBody>
                    <a:bodyPr/>
                    <a:lstStyle/>
                    <a:p>
                      <a:endParaRPr lang="en-GB" dirty="0"/>
                    </a:p>
                  </a:txBody>
                  <a:tcPr>
                    <a:solidFill>
                      <a:schemeClr val="bg2"/>
                    </a:solidFill>
                  </a:tcPr>
                </a:tc>
                <a:tc>
                  <a:txBody>
                    <a:bodyPr/>
                    <a:lstStyle/>
                    <a:p>
                      <a:endParaRPr lang="en-GB" dirty="0"/>
                    </a:p>
                  </a:txBody>
                  <a:tcPr>
                    <a:solidFill>
                      <a:srgbClr val="FF0000"/>
                    </a:solidFill>
                  </a:tcPr>
                </a:tc>
                <a:tc>
                  <a:txBody>
                    <a:bodyPr/>
                    <a:lstStyle/>
                    <a:p>
                      <a:endParaRPr lang="en-GB" dirty="0"/>
                    </a:p>
                  </a:txBody>
                  <a:tcPr>
                    <a:solidFill>
                      <a:srgbClr val="00FF00"/>
                    </a:solidFill>
                  </a:tcPr>
                </a:tc>
                <a:tc>
                  <a:txBody>
                    <a:bodyPr/>
                    <a:lstStyle/>
                    <a:p>
                      <a:endParaRPr lang="en-GB" dirty="0"/>
                    </a:p>
                  </a:txBody>
                  <a:tcPr>
                    <a:solidFill>
                      <a:schemeClr val="bg2"/>
                    </a:solidFill>
                  </a:tcPr>
                </a:tc>
                <a:extLst>
                  <a:ext uri="{0D108BD9-81ED-4DB2-BD59-A6C34878D82A}">
                    <a16:rowId xmlns:a16="http://schemas.microsoft.com/office/drawing/2014/main" val="3953507686"/>
                  </a:ext>
                </a:extLst>
              </a:tr>
              <a:tr h="376859">
                <a:tc>
                  <a:txBody>
                    <a:bodyPr/>
                    <a:lstStyle/>
                    <a:p>
                      <a:endParaRPr lang="en-GB" dirty="0"/>
                    </a:p>
                  </a:txBody>
                  <a:tcPr>
                    <a:solidFill>
                      <a:srgbClr val="FFFF00"/>
                    </a:solidFill>
                  </a:tcPr>
                </a:tc>
                <a:tc>
                  <a:txBody>
                    <a:bodyPr/>
                    <a:lstStyle/>
                    <a:p>
                      <a:endParaRPr lang="en-GB" dirty="0"/>
                    </a:p>
                  </a:txBody>
                  <a:tcPr>
                    <a:solidFill>
                      <a:srgbClr val="002060"/>
                    </a:solidFill>
                  </a:tcPr>
                </a:tc>
                <a:tc>
                  <a:txBody>
                    <a:bodyPr/>
                    <a:lstStyle/>
                    <a:p>
                      <a:endParaRPr lang="en-GB" dirty="0"/>
                    </a:p>
                  </a:txBody>
                  <a:tcPr>
                    <a:solidFill>
                      <a:srgbClr val="00B0F0"/>
                    </a:solidFill>
                  </a:tcPr>
                </a:tc>
                <a:tc>
                  <a:txBody>
                    <a:bodyPr/>
                    <a:lstStyle/>
                    <a:p>
                      <a:endParaRPr lang="en-GB" dirty="0"/>
                    </a:p>
                  </a:txBody>
                  <a:tcPr>
                    <a:solidFill>
                      <a:srgbClr val="FFFF00"/>
                    </a:solidFill>
                  </a:tcPr>
                </a:tc>
                <a:tc>
                  <a:txBody>
                    <a:bodyPr/>
                    <a:lstStyle/>
                    <a:p>
                      <a:endParaRPr lang="en-GB" dirty="0"/>
                    </a:p>
                  </a:txBody>
                  <a:tcPr>
                    <a:solidFill>
                      <a:srgbClr val="FF0000"/>
                    </a:solidFill>
                  </a:tcPr>
                </a:tc>
                <a:tc>
                  <a:txBody>
                    <a:bodyPr/>
                    <a:lstStyle/>
                    <a:p>
                      <a:endParaRPr lang="en-GB" dirty="0"/>
                    </a:p>
                  </a:txBody>
                  <a:tcPr>
                    <a:solidFill>
                      <a:srgbClr val="00FF00"/>
                    </a:solidFill>
                  </a:tcPr>
                </a:tc>
                <a:extLst>
                  <a:ext uri="{0D108BD9-81ED-4DB2-BD59-A6C34878D82A}">
                    <a16:rowId xmlns:a16="http://schemas.microsoft.com/office/drawing/2014/main" val="941831397"/>
                  </a:ext>
                </a:extLst>
              </a:tr>
            </a:tbl>
          </a:graphicData>
        </a:graphic>
      </p:graphicFrame>
      <p:sp>
        <p:nvSpPr>
          <p:cNvPr id="11" name="Rectangle 10"/>
          <p:cNvSpPr/>
          <p:nvPr/>
        </p:nvSpPr>
        <p:spPr>
          <a:xfrm>
            <a:off x="6063406" y="5432671"/>
            <a:ext cx="5757863" cy="1145109"/>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defragmentation work?</a:t>
            </a:r>
          </a:p>
          <a:p>
            <a:pPr algn="ctr"/>
            <a:endParaRPr lang="en-GB" dirty="0">
              <a:solidFill>
                <a:schemeClr val="tx1"/>
              </a:solidFill>
              <a:latin typeface="+mj-lt"/>
            </a:endParaRPr>
          </a:p>
        </p:txBody>
      </p:sp>
      <p:sp>
        <p:nvSpPr>
          <p:cNvPr id="6" name="TextBox 5"/>
          <p:cNvSpPr txBox="1"/>
          <p:nvPr/>
        </p:nvSpPr>
        <p:spPr>
          <a:xfrm>
            <a:off x="4219858" y="4145137"/>
            <a:ext cx="1237044" cy="1938992"/>
          </a:xfrm>
          <a:prstGeom prst="rect">
            <a:avLst/>
          </a:prstGeom>
          <a:noFill/>
        </p:spPr>
        <p:txBody>
          <a:bodyPr wrap="square" rtlCol="0">
            <a:spAutoFit/>
          </a:bodyPr>
          <a:lstStyle/>
          <a:p>
            <a:r>
              <a:rPr lang="en-GB" sz="2400" dirty="0">
                <a:latin typeface="+mj-lt"/>
              </a:rPr>
              <a:t>Let’s watch the video first…</a:t>
            </a:r>
          </a:p>
        </p:txBody>
      </p:sp>
      <p:pic>
        <p:nvPicPr>
          <p:cNvPr id="7" name="Picture 6"/>
          <p:cNvPicPr>
            <a:picLocks noChangeAspect="1"/>
          </p:cNvPicPr>
          <p:nvPr/>
        </p:nvPicPr>
        <p:blipFill>
          <a:blip r:embed="rId3"/>
          <a:stretch>
            <a:fillRect/>
          </a:stretch>
        </p:blipFill>
        <p:spPr>
          <a:xfrm>
            <a:off x="157162" y="3898838"/>
            <a:ext cx="3869148" cy="2795771"/>
          </a:xfrm>
          <a:prstGeom prst="rect">
            <a:avLst/>
          </a:prstGeom>
        </p:spPr>
      </p:pic>
    </p:spTree>
    <p:extLst>
      <p:ext uri="{BB962C8B-B14F-4D97-AF65-F5344CB8AC3E}">
        <p14:creationId xmlns:p14="http://schemas.microsoft.com/office/powerpoint/2010/main" val="413630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Defragmentation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1194338"/>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does it mean when the hard disk becomes fragmented?</a:t>
            </a:r>
            <a:endParaRPr lang="en-GB" sz="1600" dirty="0">
              <a:solidFill>
                <a:schemeClr val="tx1"/>
              </a:solidFill>
              <a:latin typeface="+mj-lt"/>
            </a:endParaRPr>
          </a:p>
          <a:p>
            <a:pPr algn="ctr"/>
            <a:r>
              <a:rPr lang="en-GB" dirty="0">
                <a:solidFill>
                  <a:schemeClr val="tx1"/>
                </a:solidFill>
                <a:latin typeface="+mj-lt"/>
              </a:rPr>
              <a:t>Data is divided into multiple chunks of data that are stored on the hard drive. This means they’re not grouped together.</a:t>
            </a:r>
          </a:p>
        </p:txBody>
      </p:sp>
      <p:sp>
        <p:nvSpPr>
          <p:cNvPr id="23" name="Rectangle 22"/>
          <p:cNvSpPr/>
          <p:nvPr/>
        </p:nvSpPr>
        <p:spPr>
          <a:xfrm>
            <a:off x="6063407" y="2461714"/>
            <a:ext cx="5757863" cy="152035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impact does a fragmented hard disk have on the performance of a computer?</a:t>
            </a:r>
          </a:p>
          <a:p>
            <a:pPr algn="ctr"/>
            <a:r>
              <a:rPr lang="en-GB" dirty="0">
                <a:solidFill>
                  <a:schemeClr val="tx1"/>
                </a:solidFill>
                <a:latin typeface="+mj-lt"/>
              </a:rPr>
              <a:t>Because there will be more attempts required to access a file on the hard drive, it will longer to find it thus making it slower.</a:t>
            </a:r>
          </a:p>
        </p:txBody>
      </p:sp>
      <p:sp>
        <p:nvSpPr>
          <p:cNvPr id="10" name="Rectangle 9"/>
          <p:cNvSpPr/>
          <p:nvPr/>
        </p:nvSpPr>
        <p:spPr>
          <a:xfrm>
            <a:off x="6063407" y="4134813"/>
            <a:ext cx="5757863" cy="114510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defragmentation?</a:t>
            </a:r>
          </a:p>
          <a:p>
            <a:pPr algn="ctr"/>
            <a:r>
              <a:rPr lang="en-GB" dirty="0">
                <a:solidFill>
                  <a:schemeClr val="tx1"/>
                </a:solidFill>
                <a:latin typeface="+mj-lt"/>
              </a:rPr>
              <a:t>It’s designed to reduce the amount of fragmented files on a hard drive.</a:t>
            </a:r>
          </a:p>
          <a:p>
            <a:pPr algn="ctr"/>
            <a:endParaRPr lang="en-GB" sz="1600" dirty="0">
              <a:solidFill>
                <a:schemeClr val="tx1"/>
              </a:solidFill>
              <a:latin typeface="+mj-lt"/>
            </a:endParaRPr>
          </a:p>
          <a:p>
            <a:pPr algn="ctr"/>
            <a:endParaRPr lang="en-GB" dirty="0">
              <a:solidFill>
                <a:schemeClr val="tx1"/>
              </a:solidFill>
              <a:latin typeface="+mj-lt"/>
            </a:endParaRPr>
          </a:p>
          <a:p>
            <a:pPr algn="ctr"/>
            <a:endParaRPr lang="en-GB" dirty="0">
              <a:solidFill>
                <a:schemeClr val="tx1"/>
              </a:solidFill>
              <a:latin typeface="+mj-lt"/>
            </a:endParaRPr>
          </a:p>
        </p:txBody>
      </p:sp>
      <p:sp>
        <p:nvSpPr>
          <p:cNvPr id="11" name="Rectangle 10"/>
          <p:cNvSpPr/>
          <p:nvPr/>
        </p:nvSpPr>
        <p:spPr>
          <a:xfrm>
            <a:off x="6063406" y="5432671"/>
            <a:ext cx="5757863" cy="114510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defragmentation work?</a:t>
            </a:r>
          </a:p>
          <a:p>
            <a:pPr algn="ctr"/>
            <a:r>
              <a:rPr lang="en-GB" dirty="0">
                <a:solidFill>
                  <a:schemeClr val="tx1"/>
                </a:solidFill>
                <a:latin typeface="+mj-lt"/>
              </a:rPr>
              <a:t>It re-organises related data files and puts them in the same physical location.</a:t>
            </a:r>
          </a:p>
          <a:p>
            <a:pPr algn="ctr"/>
            <a:endParaRPr lang="en-GB" dirty="0">
              <a:solidFill>
                <a:schemeClr val="tx1"/>
              </a:solidFill>
              <a:latin typeface="+mj-lt"/>
            </a:endParaRPr>
          </a:p>
          <a:p>
            <a:pPr algn="ctr"/>
            <a:endParaRPr lang="en-GB" dirty="0">
              <a:solidFill>
                <a:schemeClr val="tx1"/>
              </a:solidFill>
              <a:latin typeface="+mj-lt"/>
            </a:endParaRPr>
          </a:p>
        </p:txBody>
      </p:sp>
      <p:sp>
        <p:nvSpPr>
          <p:cNvPr id="12" name="Rectangle 11"/>
          <p:cNvSpPr/>
          <p:nvPr/>
        </p:nvSpPr>
        <p:spPr>
          <a:xfrm>
            <a:off x="157163" y="3982064"/>
            <a:ext cx="5299740" cy="2595716"/>
          </a:xfrm>
          <a:prstGeom prst="rect">
            <a:avLst/>
          </a:prstGeom>
          <a:solidFill>
            <a:schemeClr val="accent4">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a:solidFill>
                  <a:schemeClr val="tx1"/>
                </a:solidFill>
                <a:latin typeface="+mj-lt"/>
              </a:rPr>
              <a:t>Context:</a:t>
            </a:r>
          </a:p>
          <a:p>
            <a:pPr algn="ctr"/>
            <a:r>
              <a:rPr lang="en-GB" dirty="0">
                <a:solidFill>
                  <a:schemeClr val="tx1"/>
                </a:solidFill>
                <a:latin typeface="+mj-lt"/>
              </a:rPr>
              <a:t>It ensures that related data is grouped together. This means video files could be grouped together and even free space would be grouped together. As a result, a defragmented hard disk will look like the one above.</a:t>
            </a:r>
          </a:p>
          <a:p>
            <a:pPr algn="ctr"/>
            <a:endParaRPr lang="en-GB" dirty="0">
              <a:solidFill>
                <a:schemeClr val="tx1"/>
              </a:solidFill>
              <a:latin typeface="+mj-lt"/>
            </a:endParaRPr>
          </a:p>
          <a:p>
            <a:pPr algn="ctr"/>
            <a:r>
              <a:rPr lang="en-GB" dirty="0">
                <a:solidFill>
                  <a:schemeClr val="tx1"/>
                </a:solidFill>
                <a:latin typeface="+mj-lt"/>
              </a:rPr>
              <a:t>Only hard disks drives can be defragmented because it has moving parts where SSD doesn’t and therefore they can use particular chips to store data in a related order.</a:t>
            </a:r>
          </a:p>
          <a:p>
            <a:pPr algn="ctr"/>
            <a:endParaRPr lang="en-GB" dirty="0">
              <a:solidFill>
                <a:schemeClr val="tx1"/>
              </a:solidFill>
              <a:latin typeface="+mj-lt"/>
            </a:endParaRPr>
          </a:p>
          <a:p>
            <a:pPr algn="ctr"/>
            <a:endParaRPr lang="en-GB" sz="1600" dirty="0">
              <a:solidFill>
                <a:schemeClr val="tx1"/>
              </a:solidFill>
              <a:latin typeface="+mj-lt"/>
            </a:endParaRPr>
          </a:p>
        </p:txBody>
      </p:sp>
      <p:graphicFrame>
        <p:nvGraphicFramePr>
          <p:cNvPr id="13" name="Table 12"/>
          <p:cNvGraphicFramePr>
            <a:graphicFrameLocks noGrp="1"/>
          </p:cNvGraphicFramePr>
          <p:nvPr>
            <p:extLst>
              <p:ext uri="{D42A27DB-BD31-4B8C-83A1-F6EECF244321}">
                <p14:modId xmlns:p14="http://schemas.microsoft.com/office/powerpoint/2010/main" val="661238012"/>
              </p:ext>
            </p:extLst>
          </p:nvPr>
        </p:nvGraphicFramePr>
        <p:xfrm>
          <a:off x="157162" y="678282"/>
          <a:ext cx="5299740" cy="3067808"/>
        </p:xfrm>
        <a:graphic>
          <a:graphicData uri="http://schemas.openxmlformats.org/drawingml/2006/table">
            <a:tbl>
              <a:tblPr firstRow="1" bandRow="1">
                <a:tableStyleId>{5940675A-B579-460E-94D1-54222C63F5DA}</a:tableStyleId>
              </a:tblPr>
              <a:tblGrid>
                <a:gridCol w="883290">
                  <a:extLst>
                    <a:ext uri="{9D8B030D-6E8A-4147-A177-3AD203B41FA5}">
                      <a16:colId xmlns:a16="http://schemas.microsoft.com/office/drawing/2014/main" val="3513545464"/>
                    </a:ext>
                  </a:extLst>
                </a:gridCol>
                <a:gridCol w="883290">
                  <a:extLst>
                    <a:ext uri="{9D8B030D-6E8A-4147-A177-3AD203B41FA5}">
                      <a16:colId xmlns:a16="http://schemas.microsoft.com/office/drawing/2014/main" val="2243813451"/>
                    </a:ext>
                  </a:extLst>
                </a:gridCol>
                <a:gridCol w="883290">
                  <a:extLst>
                    <a:ext uri="{9D8B030D-6E8A-4147-A177-3AD203B41FA5}">
                      <a16:colId xmlns:a16="http://schemas.microsoft.com/office/drawing/2014/main" val="1859273619"/>
                    </a:ext>
                  </a:extLst>
                </a:gridCol>
                <a:gridCol w="883290">
                  <a:extLst>
                    <a:ext uri="{9D8B030D-6E8A-4147-A177-3AD203B41FA5}">
                      <a16:colId xmlns:a16="http://schemas.microsoft.com/office/drawing/2014/main" val="830945872"/>
                    </a:ext>
                  </a:extLst>
                </a:gridCol>
                <a:gridCol w="883290">
                  <a:extLst>
                    <a:ext uri="{9D8B030D-6E8A-4147-A177-3AD203B41FA5}">
                      <a16:colId xmlns:a16="http://schemas.microsoft.com/office/drawing/2014/main" val="1375882738"/>
                    </a:ext>
                  </a:extLst>
                </a:gridCol>
                <a:gridCol w="883290">
                  <a:extLst>
                    <a:ext uri="{9D8B030D-6E8A-4147-A177-3AD203B41FA5}">
                      <a16:colId xmlns:a16="http://schemas.microsoft.com/office/drawing/2014/main" val="2684513625"/>
                    </a:ext>
                  </a:extLst>
                </a:gridCol>
              </a:tblGrid>
              <a:tr h="383476">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00FF00"/>
                    </a:solidFill>
                  </a:tcPr>
                </a:tc>
                <a:tc>
                  <a:txBody>
                    <a:bodyPr/>
                    <a:lstStyle/>
                    <a:p>
                      <a:endParaRPr lang="en-GB" dirty="0"/>
                    </a:p>
                  </a:txBody>
                  <a:tcPr>
                    <a:solidFill>
                      <a:srgbClr val="FFFF00"/>
                    </a:solidFill>
                  </a:tcPr>
                </a:tc>
                <a:tc>
                  <a:txBody>
                    <a:bodyPr/>
                    <a:lstStyle/>
                    <a:p>
                      <a:endParaRPr lang="en-GB" dirty="0"/>
                    </a:p>
                  </a:txBody>
                  <a:tcPr>
                    <a:solidFill>
                      <a:srgbClr val="00B0F0"/>
                    </a:solidFill>
                  </a:tcPr>
                </a:tc>
                <a:extLst>
                  <a:ext uri="{0D108BD9-81ED-4DB2-BD59-A6C34878D82A}">
                    <a16:rowId xmlns:a16="http://schemas.microsoft.com/office/drawing/2014/main" val="2911969220"/>
                  </a:ext>
                </a:extLst>
              </a:tr>
              <a:tr h="383476">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00FF00"/>
                    </a:solidFill>
                  </a:tcPr>
                </a:tc>
                <a:tc>
                  <a:txBody>
                    <a:bodyPr/>
                    <a:lstStyle/>
                    <a:p>
                      <a:endParaRPr lang="en-GB" dirty="0"/>
                    </a:p>
                  </a:txBody>
                  <a:tcPr>
                    <a:solidFill>
                      <a:srgbClr val="FFFF00"/>
                    </a:solidFill>
                  </a:tcPr>
                </a:tc>
                <a:tc>
                  <a:txBody>
                    <a:bodyPr/>
                    <a:lstStyle/>
                    <a:p>
                      <a:endParaRPr lang="en-GB" dirty="0"/>
                    </a:p>
                  </a:txBody>
                  <a:tcPr>
                    <a:solidFill>
                      <a:srgbClr val="00B0F0"/>
                    </a:solidFill>
                  </a:tcPr>
                </a:tc>
                <a:tc>
                  <a:txBody>
                    <a:bodyPr/>
                    <a:lstStyle/>
                    <a:p>
                      <a:endParaRPr lang="en-GB" dirty="0"/>
                    </a:p>
                  </a:txBody>
                  <a:tcPr>
                    <a:solidFill>
                      <a:srgbClr val="00B0F0"/>
                    </a:solidFill>
                  </a:tcPr>
                </a:tc>
                <a:extLst>
                  <a:ext uri="{0D108BD9-81ED-4DB2-BD59-A6C34878D82A}">
                    <a16:rowId xmlns:a16="http://schemas.microsoft.com/office/drawing/2014/main" val="4017849305"/>
                  </a:ext>
                </a:extLst>
              </a:tr>
              <a:tr h="383476">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00FF00"/>
                    </a:solidFill>
                  </a:tcPr>
                </a:tc>
                <a:tc>
                  <a:txBody>
                    <a:bodyPr/>
                    <a:lstStyle/>
                    <a:p>
                      <a:endParaRPr lang="en-GB" dirty="0"/>
                    </a:p>
                  </a:txBody>
                  <a:tcPr>
                    <a:solidFill>
                      <a:srgbClr val="FFFF00"/>
                    </a:solidFill>
                  </a:tcPr>
                </a:tc>
                <a:tc>
                  <a:txBody>
                    <a:bodyPr/>
                    <a:lstStyle/>
                    <a:p>
                      <a:endParaRPr lang="en-GB" dirty="0"/>
                    </a:p>
                  </a:txBody>
                  <a:tcPr>
                    <a:solidFill>
                      <a:srgbClr val="00B0F0"/>
                    </a:solidFill>
                  </a:tcPr>
                </a:tc>
                <a:tc>
                  <a:txBody>
                    <a:bodyPr/>
                    <a:lstStyle/>
                    <a:p>
                      <a:endParaRPr lang="en-GB" dirty="0"/>
                    </a:p>
                  </a:txBody>
                  <a:tcPr>
                    <a:solidFill>
                      <a:srgbClr val="00B0F0"/>
                    </a:solidFill>
                  </a:tcPr>
                </a:tc>
                <a:extLst>
                  <a:ext uri="{0D108BD9-81ED-4DB2-BD59-A6C34878D82A}">
                    <a16:rowId xmlns:a16="http://schemas.microsoft.com/office/drawing/2014/main" val="2995581324"/>
                  </a:ext>
                </a:extLst>
              </a:tr>
              <a:tr h="383476">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00FF00"/>
                    </a:solidFill>
                  </a:tcPr>
                </a:tc>
                <a:tc>
                  <a:txBody>
                    <a:bodyPr/>
                    <a:lstStyle/>
                    <a:p>
                      <a:endParaRPr lang="en-GB"/>
                    </a:p>
                  </a:txBody>
                  <a:tcPr>
                    <a:solidFill>
                      <a:srgbClr val="FFFF00"/>
                    </a:solidFill>
                  </a:tcPr>
                </a:tc>
                <a:tc>
                  <a:txBody>
                    <a:bodyPr/>
                    <a:lstStyle/>
                    <a:p>
                      <a:endParaRPr lang="en-GB" dirty="0"/>
                    </a:p>
                  </a:txBody>
                  <a:tcPr>
                    <a:solidFill>
                      <a:srgbClr val="00B0F0"/>
                    </a:solidFill>
                  </a:tcPr>
                </a:tc>
                <a:tc>
                  <a:txBody>
                    <a:bodyPr/>
                    <a:lstStyle/>
                    <a:p>
                      <a:endParaRPr lang="en-GB" dirty="0"/>
                    </a:p>
                  </a:txBody>
                  <a:tcPr>
                    <a:solidFill>
                      <a:schemeClr val="bg1">
                        <a:lumMod val="95000"/>
                      </a:schemeClr>
                    </a:solidFill>
                  </a:tcPr>
                </a:tc>
                <a:extLst>
                  <a:ext uri="{0D108BD9-81ED-4DB2-BD59-A6C34878D82A}">
                    <a16:rowId xmlns:a16="http://schemas.microsoft.com/office/drawing/2014/main" val="1862393989"/>
                  </a:ext>
                </a:extLst>
              </a:tr>
              <a:tr h="383476">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00FF00"/>
                    </a:solidFill>
                  </a:tcPr>
                </a:tc>
                <a:tc>
                  <a:txBody>
                    <a:bodyPr/>
                    <a:lstStyle/>
                    <a:p>
                      <a:endParaRPr lang="en-GB" dirty="0"/>
                    </a:p>
                  </a:txBody>
                  <a:tcPr>
                    <a:solidFill>
                      <a:srgbClr val="FFFF00"/>
                    </a:solidFill>
                  </a:tcPr>
                </a:tc>
                <a:tc>
                  <a:txBody>
                    <a:bodyPr/>
                    <a:lstStyle/>
                    <a:p>
                      <a:endParaRPr lang="en-GB" dirty="0"/>
                    </a:p>
                  </a:txBody>
                  <a:tcPr>
                    <a:solidFill>
                      <a:srgbClr val="00B0F0"/>
                    </a:solidFill>
                  </a:tcPr>
                </a:tc>
                <a:tc>
                  <a:txBody>
                    <a:bodyPr/>
                    <a:lstStyle/>
                    <a:p>
                      <a:endParaRPr lang="en-GB" dirty="0"/>
                    </a:p>
                  </a:txBody>
                  <a:tcPr>
                    <a:solidFill>
                      <a:schemeClr val="bg1">
                        <a:lumMod val="95000"/>
                      </a:schemeClr>
                    </a:solidFill>
                  </a:tcPr>
                </a:tc>
                <a:extLst>
                  <a:ext uri="{0D108BD9-81ED-4DB2-BD59-A6C34878D82A}">
                    <a16:rowId xmlns:a16="http://schemas.microsoft.com/office/drawing/2014/main" val="1011680641"/>
                  </a:ext>
                </a:extLst>
              </a:tr>
              <a:tr h="383476">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00FF00"/>
                    </a:solidFill>
                  </a:tcPr>
                </a:tc>
                <a:tc>
                  <a:txBody>
                    <a:bodyPr/>
                    <a:lstStyle/>
                    <a:p>
                      <a:endParaRPr lang="en-GB" dirty="0"/>
                    </a:p>
                  </a:txBody>
                  <a:tcPr>
                    <a:solidFill>
                      <a:srgbClr val="FFFF00"/>
                    </a:solidFill>
                  </a:tcPr>
                </a:tc>
                <a:tc>
                  <a:txBody>
                    <a:bodyPr/>
                    <a:lstStyle/>
                    <a:p>
                      <a:endParaRPr lang="en-GB" dirty="0"/>
                    </a:p>
                  </a:txBody>
                  <a:tcPr>
                    <a:solidFill>
                      <a:srgbClr val="00B0F0"/>
                    </a:solidFill>
                  </a:tcPr>
                </a:tc>
                <a:tc>
                  <a:txBody>
                    <a:bodyPr/>
                    <a:lstStyle/>
                    <a:p>
                      <a:endParaRPr lang="en-GB" dirty="0"/>
                    </a:p>
                  </a:txBody>
                  <a:tcPr>
                    <a:solidFill>
                      <a:schemeClr val="bg1">
                        <a:lumMod val="95000"/>
                      </a:schemeClr>
                    </a:solidFill>
                  </a:tcPr>
                </a:tc>
                <a:extLst>
                  <a:ext uri="{0D108BD9-81ED-4DB2-BD59-A6C34878D82A}">
                    <a16:rowId xmlns:a16="http://schemas.microsoft.com/office/drawing/2014/main" val="4197667995"/>
                  </a:ext>
                </a:extLst>
              </a:tr>
              <a:tr h="383476">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00FF00"/>
                    </a:solidFill>
                  </a:tcPr>
                </a:tc>
                <a:tc>
                  <a:txBody>
                    <a:bodyPr/>
                    <a:lstStyle/>
                    <a:p>
                      <a:endParaRPr lang="en-GB" dirty="0"/>
                    </a:p>
                  </a:txBody>
                  <a:tcPr>
                    <a:solidFill>
                      <a:srgbClr val="FFFF00"/>
                    </a:solidFill>
                  </a:tcPr>
                </a:tc>
                <a:tc>
                  <a:txBody>
                    <a:bodyPr/>
                    <a:lstStyle/>
                    <a:p>
                      <a:endParaRPr lang="en-GB" dirty="0"/>
                    </a:p>
                  </a:txBody>
                  <a:tcPr>
                    <a:solidFill>
                      <a:srgbClr val="00B0F0"/>
                    </a:solidFill>
                  </a:tcPr>
                </a:tc>
                <a:tc>
                  <a:txBody>
                    <a:bodyPr/>
                    <a:lstStyle/>
                    <a:p>
                      <a:endParaRPr lang="en-GB" dirty="0"/>
                    </a:p>
                  </a:txBody>
                  <a:tcPr>
                    <a:solidFill>
                      <a:schemeClr val="bg1">
                        <a:lumMod val="95000"/>
                      </a:schemeClr>
                    </a:solidFill>
                  </a:tcPr>
                </a:tc>
                <a:extLst>
                  <a:ext uri="{0D108BD9-81ED-4DB2-BD59-A6C34878D82A}">
                    <a16:rowId xmlns:a16="http://schemas.microsoft.com/office/drawing/2014/main" val="3953507686"/>
                  </a:ext>
                </a:extLst>
              </a:tr>
              <a:tr h="383476">
                <a:tc>
                  <a:txBody>
                    <a:bodyPr/>
                    <a:lstStyle/>
                    <a:p>
                      <a:endParaRPr lang="en-GB" dirty="0"/>
                    </a:p>
                  </a:txBody>
                  <a:tcPr>
                    <a:solidFill>
                      <a:srgbClr val="FF0000"/>
                    </a:solidFill>
                  </a:tcPr>
                </a:tc>
                <a:tc>
                  <a:txBody>
                    <a:bodyPr/>
                    <a:lstStyle/>
                    <a:p>
                      <a:endParaRPr lang="en-GB" dirty="0"/>
                    </a:p>
                  </a:txBody>
                  <a:tcPr>
                    <a:solidFill>
                      <a:srgbClr val="002060"/>
                    </a:solidFill>
                  </a:tcPr>
                </a:tc>
                <a:tc>
                  <a:txBody>
                    <a:bodyPr/>
                    <a:lstStyle/>
                    <a:p>
                      <a:endParaRPr lang="en-GB" dirty="0"/>
                    </a:p>
                  </a:txBody>
                  <a:tcPr>
                    <a:solidFill>
                      <a:srgbClr val="00FF00"/>
                    </a:solidFill>
                  </a:tcPr>
                </a:tc>
                <a:tc>
                  <a:txBody>
                    <a:bodyPr/>
                    <a:lstStyle/>
                    <a:p>
                      <a:endParaRPr lang="en-GB" dirty="0"/>
                    </a:p>
                  </a:txBody>
                  <a:tcPr>
                    <a:solidFill>
                      <a:srgbClr val="FFFF00"/>
                    </a:solidFill>
                  </a:tcPr>
                </a:tc>
                <a:tc>
                  <a:txBody>
                    <a:bodyPr/>
                    <a:lstStyle/>
                    <a:p>
                      <a:endParaRPr lang="en-GB" dirty="0"/>
                    </a:p>
                  </a:txBody>
                  <a:tcPr>
                    <a:solidFill>
                      <a:srgbClr val="00B0F0"/>
                    </a:solidFill>
                  </a:tcPr>
                </a:tc>
                <a:tc>
                  <a:txBody>
                    <a:bodyPr/>
                    <a:lstStyle/>
                    <a:p>
                      <a:endParaRPr lang="en-GB" dirty="0"/>
                    </a:p>
                  </a:txBody>
                  <a:tcPr>
                    <a:solidFill>
                      <a:schemeClr val="bg1">
                        <a:lumMod val="95000"/>
                      </a:schemeClr>
                    </a:solidFill>
                  </a:tcPr>
                </a:tc>
                <a:extLst>
                  <a:ext uri="{0D108BD9-81ED-4DB2-BD59-A6C34878D82A}">
                    <a16:rowId xmlns:a16="http://schemas.microsoft.com/office/drawing/2014/main" val="941831397"/>
                  </a:ext>
                </a:extLst>
              </a:tr>
            </a:tbl>
          </a:graphicData>
        </a:graphic>
      </p:graphicFrame>
    </p:spTree>
    <p:extLst>
      <p:ext uri="{BB962C8B-B14F-4D97-AF65-F5344CB8AC3E}">
        <p14:creationId xmlns:p14="http://schemas.microsoft.com/office/powerpoint/2010/main" val="2375946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Encryption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encryption software?</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3" name="Rectangle 22"/>
          <p:cNvSpPr/>
          <p:nvPr/>
        </p:nvSpPr>
        <p:spPr>
          <a:xfrm>
            <a:off x="6063407" y="2225740"/>
            <a:ext cx="5757863" cy="15203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encryption work?</a:t>
            </a:r>
          </a:p>
          <a:p>
            <a:pPr algn="ctr"/>
            <a:endParaRPr lang="en-GB" sz="1400" dirty="0">
              <a:solidFill>
                <a:schemeClr val="tx1"/>
              </a:solidFill>
              <a:latin typeface="+mj-lt"/>
            </a:endParaRPr>
          </a:p>
        </p:txBody>
      </p:sp>
      <p:sp>
        <p:nvSpPr>
          <p:cNvPr id="10" name="Rectangle 9"/>
          <p:cNvSpPr/>
          <p:nvPr/>
        </p:nvSpPr>
        <p:spPr>
          <a:xfrm>
            <a:off x="6063407" y="3898839"/>
            <a:ext cx="5757863" cy="129259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asymmetric encryption?</a:t>
            </a:r>
            <a:endParaRPr lang="en-GB" sz="1600" dirty="0">
              <a:solidFill>
                <a:schemeClr val="tx1"/>
              </a:solidFill>
              <a:latin typeface="+mj-lt"/>
            </a:endParaRPr>
          </a:p>
          <a:p>
            <a:pPr algn="ctr"/>
            <a:endParaRPr lang="en-GB" dirty="0">
              <a:solidFill>
                <a:schemeClr val="tx1"/>
              </a:solidFill>
              <a:latin typeface="+mj-lt"/>
            </a:endParaRPr>
          </a:p>
          <a:p>
            <a:pPr algn="ctr"/>
            <a:endParaRPr lang="en-GB" dirty="0">
              <a:solidFill>
                <a:schemeClr val="tx1"/>
              </a:solidFill>
              <a:latin typeface="+mj-lt"/>
            </a:endParaRPr>
          </a:p>
        </p:txBody>
      </p:sp>
      <p:sp>
        <p:nvSpPr>
          <p:cNvPr id="8" name="Rectangle 7"/>
          <p:cNvSpPr/>
          <p:nvPr/>
        </p:nvSpPr>
        <p:spPr>
          <a:xfrm>
            <a:off x="6063407" y="5364194"/>
            <a:ext cx="5757863" cy="129259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symmetric encryption?</a:t>
            </a:r>
            <a:endParaRPr lang="en-GB" sz="1600" dirty="0">
              <a:solidFill>
                <a:schemeClr val="tx1"/>
              </a:solidFill>
              <a:latin typeface="+mj-lt"/>
            </a:endParaRPr>
          </a:p>
          <a:p>
            <a:pPr algn="ctr"/>
            <a:endParaRPr lang="en-GB" dirty="0">
              <a:solidFill>
                <a:schemeClr val="tx1"/>
              </a:solidFill>
              <a:latin typeface="+mj-lt"/>
            </a:endParaRPr>
          </a:p>
          <a:p>
            <a:pPr algn="ctr"/>
            <a:endParaRPr lang="en-GB" dirty="0">
              <a:solidFill>
                <a:schemeClr val="tx1"/>
              </a:solidFill>
              <a:latin typeface="+mj-lt"/>
            </a:endParaRPr>
          </a:p>
        </p:txBody>
      </p:sp>
      <p:pic>
        <p:nvPicPr>
          <p:cNvPr id="2" name="Picture 1"/>
          <p:cNvPicPr>
            <a:picLocks noChangeAspect="1"/>
          </p:cNvPicPr>
          <p:nvPr/>
        </p:nvPicPr>
        <p:blipFill>
          <a:blip r:embed="rId3"/>
          <a:stretch>
            <a:fillRect/>
          </a:stretch>
        </p:blipFill>
        <p:spPr>
          <a:xfrm>
            <a:off x="140943" y="1188116"/>
            <a:ext cx="5196503" cy="2598252"/>
          </a:xfrm>
          <a:prstGeom prst="rect">
            <a:avLst/>
          </a:prstGeom>
        </p:spPr>
      </p:pic>
      <p:pic>
        <p:nvPicPr>
          <p:cNvPr id="4" name="Picture 3"/>
          <p:cNvPicPr>
            <a:picLocks noChangeAspect="1"/>
          </p:cNvPicPr>
          <p:nvPr/>
        </p:nvPicPr>
        <p:blipFill>
          <a:blip r:embed="rId4"/>
          <a:stretch>
            <a:fillRect/>
          </a:stretch>
        </p:blipFill>
        <p:spPr>
          <a:xfrm>
            <a:off x="157161" y="3898839"/>
            <a:ext cx="5164068" cy="2651308"/>
          </a:xfrm>
          <a:prstGeom prst="rect">
            <a:avLst/>
          </a:prstGeom>
        </p:spPr>
      </p:pic>
    </p:spTree>
    <p:extLst>
      <p:ext uri="{BB962C8B-B14F-4D97-AF65-F5344CB8AC3E}">
        <p14:creationId xmlns:p14="http://schemas.microsoft.com/office/powerpoint/2010/main" val="3875323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Encryption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encryption software?</a:t>
            </a:r>
          </a:p>
          <a:p>
            <a:pPr algn="ctr"/>
            <a:r>
              <a:rPr lang="en-GB" dirty="0">
                <a:solidFill>
                  <a:schemeClr val="tx1"/>
                </a:solidFill>
                <a:latin typeface="+mj-lt"/>
              </a:rPr>
              <a:t>Designed to make data unreadable to users that should have no access to this information.</a:t>
            </a:r>
          </a:p>
          <a:p>
            <a:pPr algn="ctr"/>
            <a:endParaRPr lang="en-GB" sz="1400" dirty="0">
              <a:solidFill>
                <a:schemeClr val="tx1"/>
              </a:solidFill>
              <a:latin typeface="+mj-lt"/>
            </a:endParaRPr>
          </a:p>
        </p:txBody>
      </p:sp>
      <p:sp>
        <p:nvSpPr>
          <p:cNvPr id="23" name="Rectangle 22"/>
          <p:cNvSpPr/>
          <p:nvPr/>
        </p:nvSpPr>
        <p:spPr>
          <a:xfrm>
            <a:off x="6063407" y="2225740"/>
            <a:ext cx="5757863" cy="152035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encryption work?</a:t>
            </a:r>
          </a:p>
          <a:p>
            <a:pPr algn="ctr"/>
            <a:r>
              <a:rPr lang="en-GB" dirty="0">
                <a:solidFill>
                  <a:schemeClr val="tx1"/>
                </a:solidFill>
                <a:latin typeface="+mj-lt"/>
              </a:rPr>
              <a:t>It uses ciphers to substitute letters and symbols with each other. This means the data becomes scrambled and only readable if the user has a key. There are two types: Public key and Private key. </a:t>
            </a:r>
          </a:p>
        </p:txBody>
      </p:sp>
      <p:sp>
        <p:nvSpPr>
          <p:cNvPr id="10" name="Rectangle 9"/>
          <p:cNvSpPr/>
          <p:nvPr/>
        </p:nvSpPr>
        <p:spPr>
          <a:xfrm>
            <a:off x="6063407" y="3898839"/>
            <a:ext cx="5757863" cy="129259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asymmetric encryption?</a:t>
            </a:r>
            <a:endParaRPr lang="en-GB" sz="1600" dirty="0">
              <a:solidFill>
                <a:schemeClr val="tx1"/>
              </a:solidFill>
              <a:latin typeface="+mj-lt"/>
            </a:endParaRPr>
          </a:p>
          <a:p>
            <a:pPr algn="ctr"/>
            <a:r>
              <a:rPr lang="en-GB" dirty="0">
                <a:solidFill>
                  <a:schemeClr val="tx1"/>
                </a:solidFill>
                <a:latin typeface="+mj-lt"/>
              </a:rPr>
              <a:t>Asymmetric encryption uses the public key of the recipient to encrypt the message.</a:t>
            </a:r>
          </a:p>
          <a:p>
            <a:pPr algn="ctr"/>
            <a:endParaRPr lang="en-GB" dirty="0">
              <a:solidFill>
                <a:schemeClr val="tx1"/>
              </a:solidFill>
              <a:latin typeface="+mj-lt"/>
            </a:endParaRPr>
          </a:p>
          <a:p>
            <a:pPr algn="ctr"/>
            <a:endParaRPr lang="en-GB" dirty="0">
              <a:solidFill>
                <a:schemeClr val="tx1"/>
              </a:solidFill>
              <a:latin typeface="+mj-lt"/>
            </a:endParaRPr>
          </a:p>
        </p:txBody>
      </p:sp>
      <p:sp>
        <p:nvSpPr>
          <p:cNvPr id="8" name="Rectangle 7"/>
          <p:cNvSpPr/>
          <p:nvPr/>
        </p:nvSpPr>
        <p:spPr>
          <a:xfrm>
            <a:off x="6063407" y="5364194"/>
            <a:ext cx="5757863" cy="129259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symmetric encryption?</a:t>
            </a:r>
            <a:endParaRPr lang="en-GB" sz="1600" dirty="0">
              <a:solidFill>
                <a:schemeClr val="tx1"/>
              </a:solidFill>
              <a:latin typeface="+mj-lt"/>
            </a:endParaRPr>
          </a:p>
          <a:p>
            <a:pPr algn="ctr"/>
            <a:r>
              <a:rPr lang="en-GB" dirty="0">
                <a:solidFill>
                  <a:schemeClr val="tx1"/>
                </a:solidFill>
                <a:latin typeface="+mj-lt"/>
              </a:rPr>
              <a:t>Symmetric encryption uses a private key to encrypt and decrypt an encrypted message.</a:t>
            </a:r>
          </a:p>
          <a:p>
            <a:pPr algn="ctr"/>
            <a:endParaRPr lang="en-GB" dirty="0">
              <a:solidFill>
                <a:schemeClr val="tx1"/>
              </a:solidFill>
              <a:latin typeface="+mj-lt"/>
            </a:endParaRPr>
          </a:p>
        </p:txBody>
      </p:sp>
      <p:pic>
        <p:nvPicPr>
          <p:cNvPr id="2" name="Picture 1"/>
          <p:cNvPicPr>
            <a:picLocks noChangeAspect="1"/>
          </p:cNvPicPr>
          <p:nvPr/>
        </p:nvPicPr>
        <p:blipFill>
          <a:blip r:embed="rId3"/>
          <a:stretch>
            <a:fillRect/>
          </a:stretch>
        </p:blipFill>
        <p:spPr>
          <a:xfrm>
            <a:off x="140943" y="1188116"/>
            <a:ext cx="5196503" cy="2598252"/>
          </a:xfrm>
          <a:prstGeom prst="rect">
            <a:avLst/>
          </a:prstGeom>
        </p:spPr>
      </p:pic>
      <p:pic>
        <p:nvPicPr>
          <p:cNvPr id="4" name="Picture 3"/>
          <p:cNvPicPr>
            <a:picLocks noChangeAspect="1"/>
          </p:cNvPicPr>
          <p:nvPr/>
        </p:nvPicPr>
        <p:blipFill>
          <a:blip r:embed="rId4"/>
          <a:stretch>
            <a:fillRect/>
          </a:stretch>
        </p:blipFill>
        <p:spPr>
          <a:xfrm>
            <a:off x="157161" y="3898839"/>
            <a:ext cx="5164068" cy="2651308"/>
          </a:xfrm>
          <a:prstGeom prst="rect">
            <a:avLst/>
          </a:prstGeom>
        </p:spPr>
      </p:pic>
    </p:spTree>
    <p:extLst>
      <p:ext uri="{BB962C8B-B14F-4D97-AF65-F5344CB8AC3E}">
        <p14:creationId xmlns:p14="http://schemas.microsoft.com/office/powerpoint/2010/main" val="8882570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Firewall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firewall software?</a:t>
            </a:r>
          </a:p>
        </p:txBody>
      </p:sp>
      <p:sp>
        <p:nvSpPr>
          <p:cNvPr id="23" name="Rectangle 22"/>
          <p:cNvSpPr/>
          <p:nvPr/>
        </p:nvSpPr>
        <p:spPr>
          <a:xfrm>
            <a:off x="6063407" y="2225739"/>
            <a:ext cx="5757863" cy="246424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firewall software work?</a:t>
            </a:r>
          </a:p>
        </p:txBody>
      </p:sp>
      <p:sp>
        <p:nvSpPr>
          <p:cNvPr id="10" name="Rectangle 9"/>
          <p:cNvSpPr/>
          <p:nvPr/>
        </p:nvSpPr>
        <p:spPr>
          <a:xfrm>
            <a:off x="6063407" y="4790977"/>
            <a:ext cx="5757863" cy="1865809"/>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are some of the disadvantages associated with using firewall software?</a:t>
            </a:r>
            <a:endParaRPr lang="en-GB" dirty="0">
              <a:solidFill>
                <a:schemeClr val="tx1"/>
              </a:solidFill>
              <a:latin typeface="+mj-lt"/>
            </a:endParaRPr>
          </a:p>
        </p:txBody>
      </p:sp>
      <p:pic>
        <p:nvPicPr>
          <p:cNvPr id="5" name="Picture 4"/>
          <p:cNvPicPr>
            <a:picLocks noChangeAspect="1"/>
          </p:cNvPicPr>
          <p:nvPr/>
        </p:nvPicPr>
        <p:blipFill>
          <a:blip r:embed="rId3"/>
          <a:stretch>
            <a:fillRect/>
          </a:stretch>
        </p:blipFill>
        <p:spPr>
          <a:xfrm>
            <a:off x="157162" y="708672"/>
            <a:ext cx="5565212" cy="2960866"/>
          </a:xfrm>
          <a:prstGeom prst="rect">
            <a:avLst/>
          </a:prstGeom>
        </p:spPr>
      </p:pic>
      <p:pic>
        <p:nvPicPr>
          <p:cNvPr id="6" name="Picture 5"/>
          <p:cNvPicPr>
            <a:picLocks noChangeAspect="1"/>
          </p:cNvPicPr>
          <p:nvPr/>
        </p:nvPicPr>
        <p:blipFill>
          <a:blip r:embed="rId4"/>
          <a:stretch>
            <a:fillRect/>
          </a:stretch>
        </p:blipFill>
        <p:spPr>
          <a:xfrm>
            <a:off x="157162" y="3836005"/>
            <a:ext cx="5251400" cy="2820782"/>
          </a:xfrm>
          <a:prstGeom prst="rect">
            <a:avLst/>
          </a:prstGeom>
        </p:spPr>
      </p:pic>
    </p:spTree>
    <p:extLst>
      <p:ext uri="{BB962C8B-B14F-4D97-AF65-F5344CB8AC3E}">
        <p14:creationId xmlns:p14="http://schemas.microsoft.com/office/powerpoint/2010/main" val="30411133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Firewall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188116"/>
            <a:ext cx="5757863" cy="93663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firewall software?</a:t>
            </a:r>
          </a:p>
          <a:p>
            <a:pPr algn="ctr"/>
            <a:r>
              <a:rPr lang="en-GB" dirty="0">
                <a:solidFill>
                  <a:schemeClr val="tx1"/>
                </a:solidFill>
                <a:latin typeface="+mj-lt"/>
              </a:rPr>
              <a:t>Firewall software monitors what data is attempting to enter your computer or network.</a:t>
            </a:r>
            <a:endParaRPr lang="en-GB" sz="1600" dirty="0">
              <a:solidFill>
                <a:schemeClr val="tx1"/>
              </a:solidFill>
              <a:latin typeface="+mj-lt"/>
            </a:endParaRPr>
          </a:p>
        </p:txBody>
      </p:sp>
      <p:sp>
        <p:nvSpPr>
          <p:cNvPr id="23" name="Rectangle 22"/>
          <p:cNvSpPr/>
          <p:nvPr/>
        </p:nvSpPr>
        <p:spPr>
          <a:xfrm>
            <a:off x="6063407" y="2225739"/>
            <a:ext cx="5757863" cy="246424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firewall software work?</a:t>
            </a:r>
          </a:p>
          <a:p>
            <a:pPr algn="ctr"/>
            <a:r>
              <a:rPr lang="en-GB" dirty="0">
                <a:solidFill>
                  <a:schemeClr val="tx1"/>
                </a:solidFill>
                <a:latin typeface="+mj-lt"/>
              </a:rPr>
              <a:t>Firewalls will scan data packets for any malicious code or spot any potential threats that have been spotted before. Once this has been identified as a security risk, the firewall will prevent this from entering the network or reaching your computer. In some cases, it will prompt the user to warn them this might be a suspicious source, providing them with the choice on what to do with this data. </a:t>
            </a:r>
          </a:p>
        </p:txBody>
      </p:sp>
      <p:sp>
        <p:nvSpPr>
          <p:cNvPr id="10" name="Rectangle 9"/>
          <p:cNvSpPr/>
          <p:nvPr/>
        </p:nvSpPr>
        <p:spPr>
          <a:xfrm>
            <a:off x="6063407" y="4790977"/>
            <a:ext cx="5757863" cy="186580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are some of the disadvantages associated with using firewall software?</a:t>
            </a:r>
            <a:endParaRPr lang="en-GB" dirty="0">
              <a:solidFill>
                <a:schemeClr val="tx1"/>
              </a:solidFill>
              <a:latin typeface="+mj-lt"/>
            </a:endParaRPr>
          </a:p>
          <a:p>
            <a:pPr algn="ctr"/>
            <a:r>
              <a:rPr lang="en-GB" dirty="0">
                <a:solidFill>
                  <a:schemeClr val="tx1"/>
                </a:solidFill>
                <a:latin typeface="+mj-lt"/>
              </a:rPr>
              <a:t>Constantly running a firewall in the background can consume processing power and RAM which can </a:t>
            </a:r>
            <a:r>
              <a:rPr lang="en-GB" b="1" dirty="0">
                <a:solidFill>
                  <a:schemeClr val="tx1"/>
                </a:solidFill>
                <a:latin typeface="+mj-lt"/>
              </a:rPr>
              <a:t>impact performance</a:t>
            </a:r>
            <a:r>
              <a:rPr lang="en-GB" dirty="0">
                <a:solidFill>
                  <a:schemeClr val="tx1"/>
                </a:solidFill>
                <a:latin typeface="+mj-lt"/>
              </a:rPr>
              <a:t>.</a:t>
            </a:r>
          </a:p>
          <a:p>
            <a:pPr algn="ctr"/>
            <a:r>
              <a:rPr lang="en-GB" dirty="0">
                <a:solidFill>
                  <a:schemeClr val="tx1"/>
                </a:solidFill>
                <a:latin typeface="+mj-lt"/>
              </a:rPr>
              <a:t>It can be </a:t>
            </a:r>
            <a:r>
              <a:rPr lang="en-GB" b="1" dirty="0">
                <a:solidFill>
                  <a:schemeClr val="tx1"/>
                </a:solidFill>
                <a:latin typeface="+mj-lt"/>
              </a:rPr>
              <a:t>very restrictive</a:t>
            </a:r>
            <a:r>
              <a:rPr lang="en-GB" dirty="0">
                <a:solidFill>
                  <a:schemeClr val="tx1"/>
                </a:solidFill>
                <a:latin typeface="+mj-lt"/>
              </a:rPr>
              <a:t>, which may even stop users performing simple and harmless operations.</a:t>
            </a:r>
          </a:p>
        </p:txBody>
      </p:sp>
      <p:pic>
        <p:nvPicPr>
          <p:cNvPr id="5" name="Picture 4"/>
          <p:cNvPicPr>
            <a:picLocks noChangeAspect="1"/>
          </p:cNvPicPr>
          <p:nvPr/>
        </p:nvPicPr>
        <p:blipFill>
          <a:blip r:embed="rId3"/>
          <a:stretch>
            <a:fillRect/>
          </a:stretch>
        </p:blipFill>
        <p:spPr>
          <a:xfrm>
            <a:off x="157162" y="708672"/>
            <a:ext cx="5565212" cy="2960866"/>
          </a:xfrm>
          <a:prstGeom prst="rect">
            <a:avLst/>
          </a:prstGeom>
        </p:spPr>
      </p:pic>
      <p:pic>
        <p:nvPicPr>
          <p:cNvPr id="6" name="Picture 5"/>
          <p:cNvPicPr>
            <a:picLocks noChangeAspect="1"/>
          </p:cNvPicPr>
          <p:nvPr/>
        </p:nvPicPr>
        <p:blipFill>
          <a:blip r:embed="rId4"/>
          <a:stretch>
            <a:fillRect/>
          </a:stretch>
        </p:blipFill>
        <p:spPr>
          <a:xfrm>
            <a:off x="157162" y="3836005"/>
            <a:ext cx="5251400" cy="2820782"/>
          </a:xfrm>
          <a:prstGeom prst="rect">
            <a:avLst/>
          </a:prstGeom>
        </p:spPr>
      </p:pic>
    </p:spTree>
    <p:extLst>
      <p:ext uri="{BB962C8B-B14F-4D97-AF65-F5344CB8AC3E}">
        <p14:creationId xmlns:p14="http://schemas.microsoft.com/office/powerpoint/2010/main" val="1492513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Review</a:t>
            </a:r>
          </a:p>
        </p:txBody>
      </p:sp>
      <p:sp>
        <p:nvSpPr>
          <p:cNvPr id="9" name="Rectangle 8"/>
          <p:cNvSpPr/>
          <p:nvPr/>
        </p:nvSpPr>
        <p:spPr>
          <a:xfrm>
            <a:off x="305544" y="819386"/>
            <a:ext cx="5757863" cy="729194"/>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Describe </a:t>
            </a:r>
            <a:r>
              <a:rPr lang="en-GB" b="1" dirty="0">
                <a:solidFill>
                  <a:schemeClr val="tx1"/>
                </a:solidFill>
                <a:latin typeface="+mj-lt"/>
              </a:rPr>
              <a:t>two</a:t>
            </a:r>
            <a:r>
              <a:rPr lang="en-GB" dirty="0">
                <a:solidFill>
                  <a:schemeClr val="tx1"/>
                </a:solidFill>
                <a:latin typeface="+mj-lt"/>
              </a:rPr>
              <a:t> utility programs that can be used for security (4 marks)</a:t>
            </a:r>
          </a:p>
          <a:p>
            <a:pPr algn="ctr"/>
            <a:endParaRPr lang="en-GB" sz="1600" dirty="0">
              <a:solidFill>
                <a:schemeClr val="tx1"/>
              </a:solidFill>
              <a:latin typeface="+mj-lt"/>
            </a:endParaRPr>
          </a:p>
        </p:txBody>
      </p:sp>
      <p:sp>
        <p:nvSpPr>
          <p:cNvPr id="23" name="Rectangle 22"/>
          <p:cNvSpPr/>
          <p:nvPr/>
        </p:nvSpPr>
        <p:spPr>
          <a:xfrm>
            <a:off x="305544" y="1741374"/>
            <a:ext cx="5757863" cy="49154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u="sng" dirty="0">
              <a:solidFill>
                <a:schemeClr val="tx1"/>
              </a:solidFill>
              <a:latin typeface="+mj-lt"/>
            </a:endParaRPr>
          </a:p>
          <a:p>
            <a:r>
              <a:rPr lang="en-GB" u="sng" dirty="0">
                <a:solidFill>
                  <a:schemeClr val="tx1"/>
                </a:solidFill>
                <a:latin typeface="+mj-lt"/>
              </a:rPr>
              <a:t>Utility program 1 (2 marks)</a:t>
            </a:r>
          </a:p>
          <a:p>
            <a:endParaRPr lang="en-GB" u="sng" dirty="0">
              <a:solidFill>
                <a:schemeClr val="tx1"/>
              </a:solidFill>
              <a:latin typeface="+mj-lt"/>
            </a:endParaRPr>
          </a:p>
          <a:p>
            <a:pPr>
              <a:lnSpc>
                <a:spcPct val="150000"/>
              </a:lnSpc>
            </a:pPr>
            <a:r>
              <a:rPr lang="en-GB" dirty="0">
                <a:solidFill>
                  <a:schemeClr val="tx1"/>
                </a:solidFill>
                <a:latin typeface="+mj-lt"/>
              </a:rPr>
              <a:t>………………………………………………………………………………………………………………………………………………………………………………………………</a:t>
            </a:r>
          </a:p>
          <a:p>
            <a:pPr>
              <a:lnSpc>
                <a:spcPct val="150000"/>
              </a:lnSpc>
            </a:pPr>
            <a:endParaRPr lang="en-GB" dirty="0">
              <a:solidFill>
                <a:schemeClr val="tx1"/>
              </a:solidFill>
              <a:latin typeface="+mj-lt"/>
            </a:endParaRPr>
          </a:p>
          <a:p>
            <a:r>
              <a:rPr lang="en-GB" u="sng" dirty="0">
                <a:solidFill>
                  <a:schemeClr val="tx1"/>
                </a:solidFill>
                <a:latin typeface="+mj-lt"/>
              </a:rPr>
              <a:t>Utility program 2 (2 marks)</a:t>
            </a:r>
          </a:p>
          <a:p>
            <a:endParaRPr lang="en-GB" u="sng" dirty="0">
              <a:solidFill>
                <a:schemeClr val="tx1"/>
              </a:solidFill>
              <a:latin typeface="+mj-lt"/>
            </a:endParaRPr>
          </a:p>
          <a:p>
            <a:pPr>
              <a:lnSpc>
                <a:spcPct val="150000"/>
              </a:lnSpc>
            </a:pPr>
            <a:r>
              <a:rPr lang="en-GB" dirty="0">
                <a:solidFill>
                  <a:schemeClr val="tx1"/>
                </a:solidFill>
                <a:latin typeface="+mj-lt"/>
              </a:rPr>
              <a:t>………………………………………………………………………………………………………………………………………………………………………………………………</a:t>
            </a:r>
          </a:p>
        </p:txBody>
      </p:sp>
      <p:sp>
        <p:nvSpPr>
          <p:cNvPr id="11" name="Rectangle 10"/>
          <p:cNvSpPr/>
          <p:nvPr/>
        </p:nvSpPr>
        <p:spPr>
          <a:xfrm>
            <a:off x="6209815" y="819386"/>
            <a:ext cx="5757863" cy="729194"/>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Describe </a:t>
            </a:r>
            <a:r>
              <a:rPr lang="en-GB" b="1" dirty="0">
                <a:solidFill>
                  <a:schemeClr val="tx1"/>
                </a:solidFill>
                <a:latin typeface="+mj-lt"/>
              </a:rPr>
              <a:t>one</a:t>
            </a:r>
            <a:r>
              <a:rPr lang="en-GB" dirty="0">
                <a:solidFill>
                  <a:schemeClr val="tx1"/>
                </a:solidFill>
                <a:latin typeface="+mj-lt"/>
              </a:rPr>
              <a:t> utility program that can be used for optimisation (2 marks)</a:t>
            </a:r>
          </a:p>
          <a:p>
            <a:pPr algn="ctr"/>
            <a:endParaRPr lang="en-GB" sz="1600" dirty="0">
              <a:solidFill>
                <a:schemeClr val="tx1"/>
              </a:solidFill>
              <a:latin typeface="+mj-lt"/>
            </a:endParaRPr>
          </a:p>
        </p:txBody>
      </p:sp>
      <p:sp>
        <p:nvSpPr>
          <p:cNvPr id="12" name="Rectangle 11"/>
          <p:cNvSpPr/>
          <p:nvPr/>
        </p:nvSpPr>
        <p:spPr>
          <a:xfrm>
            <a:off x="6209815" y="1777713"/>
            <a:ext cx="5757863" cy="189463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a:t>
            </a:r>
          </a:p>
        </p:txBody>
      </p:sp>
    </p:spTree>
    <p:extLst>
      <p:ext uri="{BB962C8B-B14F-4D97-AF65-F5344CB8AC3E}">
        <p14:creationId xmlns:p14="http://schemas.microsoft.com/office/powerpoint/2010/main" val="25540315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Review</a:t>
            </a:r>
          </a:p>
        </p:txBody>
      </p:sp>
      <p:sp>
        <p:nvSpPr>
          <p:cNvPr id="9" name="Rectangle 8"/>
          <p:cNvSpPr/>
          <p:nvPr/>
        </p:nvSpPr>
        <p:spPr>
          <a:xfrm>
            <a:off x="305544" y="819386"/>
            <a:ext cx="5757863" cy="729194"/>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Describe </a:t>
            </a:r>
            <a:r>
              <a:rPr lang="en-GB" b="1" dirty="0">
                <a:solidFill>
                  <a:schemeClr val="tx1"/>
                </a:solidFill>
                <a:latin typeface="+mj-lt"/>
              </a:rPr>
              <a:t>two</a:t>
            </a:r>
            <a:r>
              <a:rPr lang="en-GB" dirty="0">
                <a:solidFill>
                  <a:schemeClr val="tx1"/>
                </a:solidFill>
                <a:latin typeface="+mj-lt"/>
              </a:rPr>
              <a:t> utility programs that can be used for security (4 marks)</a:t>
            </a:r>
          </a:p>
          <a:p>
            <a:pPr algn="ctr"/>
            <a:endParaRPr lang="en-GB" sz="1600" dirty="0">
              <a:solidFill>
                <a:schemeClr val="tx1"/>
              </a:solidFill>
              <a:latin typeface="+mj-lt"/>
            </a:endParaRPr>
          </a:p>
        </p:txBody>
      </p:sp>
      <p:sp>
        <p:nvSpPr>
          <p:cNvPr id="23" name="Rectangle 22"/>
          <p:cNvSpPr/>
          <p:nvPr/>
        </p:nvSpPr>
        <p:spPr>
          <a:xfrm>
            <a:off x="305544" y="1741374"/>
            <a:ext cx="5757863" cy="491541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u="sng" dirty="0">
              <a:solidFill>
                <a:schemeClr val="tx1"/>
              </a:solidFill>
              <a:latin typeface="+mj-lt"/>
            </a:endParaRPr>
          </a:p>
          <a:p>
            <a:r>
              <a:rPr lang="en-GB" u="sng" dirty="0">
                <a:solidFill>
                  <a:schemeClr val="tx1"/>
                </a:solidFill>
                <a:latin typeface="+mj-lt"/>
              </a:rPr>
              <a:t>Utility program 1 (2 marks)</a:t>
            </a:r>
          </a:p>
          <a:p>
            <a:endParaRPr lang="en-GB" u="sng" dirty="0">
              <a:solidFill>
                <a:schemeClr val="tx1"/>
              </a:solidFill>
              <a:latin typeface="+mj-lt"/>
            </a:endParaRPr>
          </a:p>
          <a:p>
            <a:pPr>
              <a:lnSpc>
                <a:spcPct val="150000"/>
              </a:lnSpc>
            </a:pPr>
            <a:r>
              <a:rPr lang="en-GB" dirty="0">
                <a:solidFill>
                  <a:schemeClr val="tx1"/>
                </a:solidFill>
                <a:latin typeface="+mj-lt"/>
              </a:rPr>
              <a:t>Firewall software can be used to monitor any incoming data because it will prevent potential attacks entering the network or computer.</a:t>
            </a:r>
          </a:p>
          <a:p>
            <a:pPr>
              <a:lnSpc>
                <a:spcPct val="150000"/>
              </a:lnSpc>
            </a:pPr>
            <a:endParaRPr lang="en-GB" dirty="0">
              <a:solidFill>
                <a:schemeClr val="tx1"/>
              </a:solidFill>
              <a:latin typeface="+mj-lt"/>
            </a:endParaRPr>
          </a:p>
          <a:p>
            <a:r>
              <a:rPr lang="en-GB" u="sng" dirty="0">
                <a:solidFill>
                  <a:schemeClr val="tx1"/>
                </a:solidFill>
                <a:latin typeface="+mj-lt"/>
              </a:rPr>
              <a:t>Utility program 2 (2 marks)</a:t>
            </a:r>
          </a:p>
          <a:p>
            <a:endParaRPr lang="en-GB" u="sng" dirty="0">
              <a:solidFill>
                <a:schemeClr val="tx1"/>
              </a:solidFill>
              <a:latin typeface="+mj-lt"/>
            </a:endParaRPr>
          </a:p>
          <a:p>
            <a:pPr>
              <a:lnSpc>
                <a:spcPct val="150000"/>
              </a:lnSpc>
            </a:pPr>
            <a:r>
              <a:rPr lang="en-GB" dirty="0">
                <a:solidFill>
                  <a:schemeClr val="tx1"/>
                </a:solidFill>
                <a:latin typeface="+mj-lt"/>
              </a:rPr>
              <a:t>Encryption software can be used to scramble data to make it only readable by users who have a key.</a:t>
            </a:r>
          </a:p>
        </p:txBody>
      </p:sp>
      <p:sp>
        <p:nvSpPr>
          <p:cNvPr id="10" name="Rectangle 9"/>
          <p:cNvSpPr/>
          <p:nvPr/>
        </p:nvSpPr>
        <p:spPr>
          <a:xfrm>
            <a:off x="6209814" y="4186964"/>
            <a:ext cx="5757863" cy="2469822"/>
          </a:xfrm>
          <a:prstGeom prst="rect">
            <a:avLst/>
          </a:prstGeom>
          <a:solidFill>
            <a:schemeClr val="accent4">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Others answers could include:</a:t>
            </a:r>
          </a:p>
          <a:p>
            <a:pPr algn="ctr"/>
            <a:endParaRPr lang="en-GB" u="sng" dirty="0">
              <a:solidFill>
                <a:schemeClr val="tx1"/>
              </a:solidFill>
              <a:latin typeface="+mj-lt"/>
            </a:endParaRPr>
          </a:p>
          <a:p>
            <a:pPr algn="ctr"/>
            <a:r>
              <a:rPr lang="en-GB" u="sng" dirty="0">
                <a:solidFill>
                  <a:schemeClr val="tx1"/>
                </a:solidFill>
                <a:latin typeface="+mj-lt"/>
              </a:rPr>
              <a:t>Security:</a:t>
            </a:r>
          </a:p>
          <a:p>
            <a:pPr algn="ctr"/>
            <a:r>
              <a:rPr lang="en-GB" dirty="0">
                <a:solidFill>
                  <a:schemeClr val="tx1"/>
                </a:solidFill>
                <a:latin typeface="+mj-lt"/>
              </a:rPr>
              <a:t>Anti-virus</a:t>
            </a:r>
          </a:p>
          <a:p>
            <a:pPr algn="ctr"/>
            <a:r>
              <a:rPr lang="en-GB" dirty="0">
                <a:solidFill>
                  <a:schemeClr val="tx1"/>
                </a:solidFill>
                <a:latin typeface="+mj-lt"/>
              </a:rPr>
              <a:t>Backup</a:t>
            </a:r>
          </a:p>
          <a:p>
            <a:pPr algn="ctr"/>
            <a:endParaRPr lang="en-GB" u="sng" dirty="0">
              <a:solidFill>
                <a:schemeClr val="tx1"/>
              </a:solidFill>
              <a:latin typeface="+mj-lt"/>
            </a:endParaRPr>
          </a:p>
          <a:p>
            <a:pPr algn="ctr"/>
            <a:r>
              <a:rPr lang="en-GB" u="sng" dirty="0">
                <a:solidFill>
                  <a:schemeClr val="tx1"/>
                </a:solidFill>
                <a:latin typeface="+mj-lt"/>
              </a:rPr>
              <a:t>Optimisation:</a:t>
            </a:r>
          </a:p>
          <a:p>
            <a:pPr algn="ctr"/>
            <a:r>
              <a:rPr lang="en-GB" dirty="0">
                <a:solidFill>
                  <a:schemeClr val="tx1"/>
                </a:solidFill>
                <a:latin typeface="+mj-lt"/>
              </a:rPr>
              <a:t>Compression</a:t>
            </a:r>
          </a:p>
        </p:txBody>
      </p:sp>
      <p:sp>
        <p:nvSpPr>
          <p:cNvPr id="11" name="Rectangle 10"/>
          <p:cNvSpPr/>
          <p:nvPr/>
        </p:nvSpPr>
        <p:spPr>
          <a:xfrm>
            <a:off x="6209815" y="819386"/>
            <a:ext cx="5757863" cy="729194"/>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Describe </a:t>
            </a:r>
            <a:r>
              <a:rPr lang="en-GB" b="1" dirty="0">
                <a:solidFill>
                  <a:schemeClr val="tx1"/>
                </a:solidFill>
                <a:latin typeface="+mj-lt"/>
              </a:rPr>
              <a:t>one</a:t>
            </a:r>
            <a:r>
              <a:rPr lang="en-GB" dirty="0">
                <a:solidFill>
                  <a:schemeClr val="tx1"/>
                </a:solidFill>
                <a:latin typeface="+mj-lt"/>
              </a:rPr>
              <a:t> utility program that can be used for optimisation (2 marks)</a:t>
            </a:r>
          </a:p>
          <a:p>
            <a:pPr algn="ctr"/>
            <a:endParaRPr lang="en-GB" sz="1600" dirty="0">
              <a:solidFill>
                <a:schemeClr val="tx1"/>
              </a:solidFill>
              <a:latin typeface="+mj-lt"/>
            </a:endParaRPr>
          </a:p>
        </p:txBody>
      </p:sp>
      <p:sp>
        <p:nvSpPr>
          <p:cNvPr id="12" name="Rectangle 11"/>
          <p:cNvSpPr/>
          <p:nvPr/>
        </p:nvSpPr>
        <p:spPr>
          <a:xfrm>
            <a:off x="6209815" y="1777713"/>
            <a:ext cx="5757863" cy="189463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Defragmentation can be used to re-arrange files or parts of a file and group them together in one physical location. As a result, this means the hard disk drive will not have to work as hard to find the file required.</a:t>
            </a:r>
          </a:p>
        </p:txBody>
      </p:sp>
    </p:spTree>
    <p:extLst>
      <p:ext uri="{BB962C8B-B14F-4D97-AF65-F5344CB8AC3E}">
        <p14:creationId xmlns:p14="http://schemas.microsoft.com/office/powerpoint/2010/main" val="3430151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00013"/>
            <a:ext cx="11801475" cy="1661993"/>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Using the images below, identify these different types of utility programs. The first letter of each one has been provided for you.</a:t>
            </a:r>
          </a:p>
          <a:p>
            <a:endParaRPr lang="en-GB" dirty="0">
              <a:latin typeface="+mj-lt"/>
            </a:endParaRPr>
          </a:p>
        </p:txBody>
      </p:sp>
      <p:sp>
        <p:nvSpPr>
          <p:cNvPr id="11" name="Rectangle 10"/>
          <p:cNvSpPr/>
          <p:nvPr/>
        </p:nvSpPr>
        <p:spPr>
          <a:xfrm>
            <a:off x="1254276" y="3082163"/>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A</a:t>
            </a:r>
          </a:p>
        </p:txBody>
      </p:sp>
      <p:sp>
        <p:nvSpPr>
          <p:cNvPr id="12" name="Rectangle 11"/>
          <p:cNvSpPr/>
          <p:nvPr/>
        </p:nvSpPr>
        <p:spPr>
          <a:xfrm>
            <a:off x="4770767" y="3082163"/>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B</a:t>
            </a:r>
          </a:p>
        </p:txBody>
      </p:sp>
      <p:sp>
        <p:nvSpPr>
          <p:cNvPr id="13" name="Rectangle 12"/>
          <p:cNvSpPr/>
          <p:nvPr/>
        </p:nvSpPr>
        <p:spPr>
          <a:xfrm>
            <a:off x="8287258" y="3082163"/>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C</a:t>
            </a:r>
          </a:p>
        </p:txBody>
      </p:sp>
      <p:sp>
        <p:nvSpPr>
          <p:cNvPr id="14" name="Rectangle 13"/>
          <p:cNvSpPr/>
          <p:nvPr/>
        </p:nvSpPr>
        <p:spPr>
          <a:xfrm>
            <a:off x="1254276" y="5590162"/>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D</a:t>
            </a:r>
          </a:p>
        </p:txBody>
      </p:sp>
      <p:sp>
        <p:nvSpPr>
          <p:cNvPr id="17" name="Rectangle 16"/>
          <p:cNvSpPr/>
          <p:nvPr/>
        </p:nvSpPr>
        <p:spPr>
          <a:xfrm>
            <a:off x="4770767" y="5588823"/>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E</a:t>
            </a:r>
          </a:p>
        </p:txBody>
      </p:sp>
      <p:pic>
        <p:nvPicPr>
          <p:cNvPr id="1030" name="Picture 6" descr="Antivirus Icons - Download Free Vector Icons | Noun Proje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6481" y="1540649"/>
            <a:ext cx="1474849" cy="147484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8287258" y="5586145"/>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F</a:t>
            </a:r>
          </a:p>
        </p:txBody>
      </p:sp>
      <p:pic>
        <p:nvPicPr>
          <p:cNvPr id="1032" name="Picture 8" descr="Defrag Icons - Download Free Vector Icons | Noun Proj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1405" y="375165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ncryption Icons - Download Free Vector Icons | Noun Proje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7143" y="4055806"/>
            <a:ext cx="1396918" cy="139691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Firewall Icons - Download Free Vector Icons | Noun Proj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4799" y="3801765"/>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Backup Icons - Download Free Vector Icons | Noun Proj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23960" y="1532849"/>
            <a:ext cx="1460101" cy="146010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ata Compression Icons - Download Free Vector Icons | Noun Projec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86691" y="1532849"/>
            <a:ext cx="1482649" cy="148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5318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00013"/>
            <a:ext cx="11801475" cy="1661993"/>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Using the images below, identify these different types of utility programs. The first letter of each one has been provided for you.</a:t>
            </a:r>
          </a:p>
          <a:p>
            <a:endParaRPr lang="en-GB" dirty="0">
              <a:latin typeface="+mj-lt"/>
            </a:endParaRPr>
          </a:p>
        </p:txBody>
      </p:sp>
      <p:sp>
        <p:nvSpPr>
          <p:cNvPr id="11" name="Rectangle 10"/>
          <p:cNvSpPr/>
          <p:nvPr/>
        </p:nvSpPr>
        <p:spPr>
          <a:xfrm>
            <a:off x="1254276" y="3082163"/>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ANTI-VIRUS SOFTWARE</a:t>
            </a:r>
          </a:p>
        </p:txBody>
      </p:sp>
      <p:sp>
        <p:nvSpPr>
          <p:cNvPr id="12" name="Rectangle 11"/>
          <p:cNvSpPr/>
          <p:nvPr/>
        </p:nvSpPr>
        <p:spPr>
          <a:xfrm>
            <a:off x="4770767" y="3077956"/>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BACKUP SOFTWARE</a:t>
            </a:r>
          </a:p>
        </p:txBody>
      </p:sp>
      <p:sp>
        <p:nvSpPr>
          <p:cNvPr id="13" name="Rectangle 12"/>
          <p:cNvSpPr/>
          <p:nvPr/>
        </p:nvSpPr>
        <p:spPr>
          <a:xfrm>
            <a:off x="8287258" y="3078624"/>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COMPRESSION SOFTWARE</a:t>
            </a:r>
          </a:p>
        </p:txBody>
      </p:sp>
      <p:sp>
        <p:nvSpPr>
          <p:cNvPr id="14" name="Rectangle 13"/>
          <p:cNvSpPr/>
          <p:nvPr/>
        </p:nvSpPr>
        <p:spPr>
          <a:xfrm>
            <a:off x="1254276" y="5590162"/>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DEFRAGMENTATION</a:t>
            </a:r>
          </a:p>
          <a:p>
            <a:r>
              <a:rPr lang="en-GB" b="1" dirty="0">
                <a:solidFill>
                  <a:schemeClr val="tx1"/>
                </a:solidFill>
                <a:latin typeface="+mj-lt"/>
              </a:rPr>
              <a:t>SOFTWARE</a:t>
            </a:r>
          </a:p>
        </p:txBody>
      </p:sp>
      <p:sp>
        <p:nvSpPr>
          <p:cNvPr id="17" name="Rectangle 16"/>
          <p:cNvSpPr/>
          <p:nvPr/>
        </p:nvSpPr>
        <p:spPr>
          <a:xfrm>
            <a:off x="4770767" y="5588823"/>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ENCRYPTION SOFTWARE</a:t>
            </a:r>
          </a:p>
        </p:txBody>
      </p:sp>
      <p:pic>
        <p:nvPicPr>
          <p:cNvPr id="1030" name="Picture 6" descr="Antivirus Icons - Download Free Vector Icons | Noun Proje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6481" y="1540649"/>
            <a:ext cx="1474849" cy="147484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8287258" y="5588823"/>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FIREWALL SOFTWARE</a:t>
            </a:r>
          </a:p>
        </p:txBody>
      </p:sp>
      <p:pic>
        <p:nvPicPr>
          <p:cNvPr id="1032" name="Picture 8" descr="Defrag Icons - Download Free Vector Icons | Noun Proj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1405" y="375165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ncryption Icons - Download Free Vector Icons | Noun Proje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7143" y="4055806"/>
            <a:ext cx="1396918" cy="139691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Firewall Icons - Download Free Vector Icons | Noun Proj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4799" y="3801765"/>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Backup Icons - Download Free Vector Icons | Noun Proj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23960" y="1532849"/>
            <a:ext cx="1460101" cy="14601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ata Compression Icons - Download Free Vector Icons | Noun Projec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86691" y="1532849"/>
            <a:ext cx="1482649" cy="148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3208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5</a:t>
            </a:fld>
            <a:endParaRPr lang="en-US" noProof="0"/>
          </a:p>
        </p:txBody>
      </p:sp>
      <p:sp>
        <p:nvSpPr>
          <p:cNvPr id="3" name="TextBox 2"/>
          <p:cNvSpPr txBox="1"/>
          <p:nvPr/>
        </p:nvSpPr>
        <p:spPr>
          <a:xfrm>
            <a:off x="1445342" y="516194"/>
            <a:ext cx="8539316" cy="830997"/>
          </a:xfrm>
          <a:prstGeom prst="rect">
            <a:avLst/>
          </a:prstGeom>
          <a:noFill/>
        </p:spPr>
        <p:txBody>
          <a:bodyPr wrap="square" rtlCol="0">
            <a:spAutoFit/>
          </a:bodyPr>
          <a:lstStyle/>
          <a:p>
            <a:pPr algn="ctr"/>
            <a:r>
              <a:rPr lang="en-GB" sz="4800" dirty="0">
                <a:latin typeface="+mj-lt"/>
              </a:rPr>
              <a:t>REVISION MNEMONIC </a:t>
            </a:r>
          </a:p>
        </p:txBody>
      </p:sp>
      <p:sp>
        <p:nvSpPr>
          <p:cNvPr id="4" name="TextBox 3"/>
          <p:cNvSpPr txBox="1"/>
          <p:nvPr/>
        </p:nvSpPr>
        <p:spPr>
          <a:xfrm>
            <a:off x="1445342" y="2659626"/>
            <a:ext cx="8539316" cy="1384995"/>
          </a:xfrm>
          <a:prstGeom prst="rect">
            <a:avLst/>
          </a:prstGeom>
          <a:noFill/>
        </p:spPr>
        <p:txBody>
          <a:bodyPr wrap="square" rtlCol="0">
            <a:spAutoFit/>
          </a:bodyPr>
          <a:lstStyle/>
          <a:p>
            <a:pPr algn="ctr"/>
            <a:r>
              <a:rPr lang="en-GB" sz="4800" dirty="0">
                <a:latin typeface="+mj-lt"/>
              </a:rPr>
              <a:t>UTILITY SOFTWARE</a:t>
            </a:r>
          </a:p>
          <a:p>
            <a:pPr algn="ctr"/>
            <a:r>
              <a:rPr lang="en-GB" sz="3600" dirty="0">
                <a:latin typeface="+mj-lt"/>
              </a:rPr>
              <a:t>REMEMBER….</a:t>
            </a:r>
          </a:p>
        </p:txBody>
      </p:sp>
      <p:sp>
        <p:nvSpPr>
          <p:cNvPr id="5" name="TextBox 4"/>
          <p:cNvSpPr txBox="1"/>
          <p:nvPr/>
        </p:nvSpPr>
        <p:spPr>
          <a:xfrm>
            <a:off x="1268361" y="4633781"/>
            <a:ext cx="8539316" cy="1446550"/>
          </a:xfrm>
          <a:prstGeom prst="rect">
            <a:avLst/>
          </a:prstGeom>
          <a:noFill/>
        </p:spPr>
        <p:txBody>
          <a:bodyPr wrap="square" rtlCol="0">
            <a:spAutoFit/>
          </a:bodyPr>
          <a:lstStyle/>
          <a:p>
            <a:pPr algn="ctr"/>
            <a:r>
              <a:rPr lang="en-GB" sz="8800" dirty="0">
                <a:solidFill>
                  <a:srgbClr val="FF0000"/>
                </a:solidFill>
                <a:latin typeface="+mj-lt"/>
              </a:rPr>
              <a:t>ABCDEF</a:t>
            </a:r>
          </a:p>
        </p:txBody>
      </p:sp>
    </p:spTree>
    <p:extLst>
      <p:ext uri="{BB962C8B-B14F-4D97-AF65-F5344CB8AC3E}">
        <p14:creationId xmlns:p14="http://schemas.microsoft.com/office/powerpoint/2010/main" val="502323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p:txBody>
          <a:bodyPr/>
          <a:lstStyle/>
          <a:p>
            <a:r>
              <a:rPr lang="en-GB" dirty="0"/>
              <a:t>Systems software is responsible for the maintenance of a computer system and ensuring the user can interact with the system. It comprises of two parts: Operating System and Utility Software.</a:t>
            </a:r>
          </a:p>
          <a:p>
            <a:endParaRPr lang="en-GB" dirty="0"/>
          </a:p>
          <a:p>
            <a:pPr marL="0" indent="0">
              <a:buNone/>
            </a:pPr>
            <a:endParaRPr lang="en-GB" dirty="0"/>
          </a:p>
          <a:p>
            <a:r>
              <a:rPr lang="en-GB" dirty="0"/>
              <a:t>Identify the purpose and describe the characteristics of a wide range of utility programs:</a:t>
            </a:r>
          </a:p>
          <a:p>
            <a:pPr lvl="1"/>
            <a:r>
              <a:rPr lang="en-GB" dirty="0"/>
              <a:t>Anti-virus software</a:t>
            </a:r>
          </a:p>
          <a:p>
            <a:pPr lvl="1"/>
            <a:r>
              <a:rPr lang="en-GB" dirty="0"/>
              <a:t>Backup software</a:t>
            </a:r>
          </a:p>
          <a:p>
            <a:pPr lvl="1"/>
            <a:r>
              <a:rPr lang="en-GB" dirty="0"/>
              <a:t>Compression software</a:t>
            </a:r>
          </a:p>
          <a:p>
            <a:pPr lvl="1"/>
            <a:r>
              <a:rPr lang="en-GB" dirty="0"/>
              <a:t>Defragmentation software</a:t>
            </a:r>
          </a:p>
          <a:p>
            <a:pPr lvl="1"/>
            <a:r>
              <a:rPr lang="en-GB" dirty="0"/>
              <a:t>Encryption software</a:t>
            </a:r>
          </a:p>
          <a:p>
            <a:pPr lvl="1"/>
            <a:r>
              <a:rPr lang="en-GB" dirty="0"/>
              <a:t>Firewall software</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6</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59999" y="2632311"/>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8" name="Picture Placeholder 7"/>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37" r="737"/>
          <a:stretch>
            <a:fillRect/>
          </a:stretch>
        </p:blipFill>
        <p:spPr/>
      </p:pic>
    </p:spTree>
    <p:extLst>
      <p:ext uri="{BB962C8B-B14F-4D97-AF65-F5344CB8AC3E}">
        <p14:creationId xmlns:p14="http://schemas.microsoft.com/office/powerpoint/2010/main" val="2848166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Anti-virus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anti-virus software?</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3" name="Rectangle 22"/>
          <p:cNvSpPr/>
          <p:nvPr/>
        </p:nvSpPr>
        <p:spPr>
          <a:xfrm>
            <a:off x="6063407" y="2643687"/>
            <a:ext cx="5757863" cy="104341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will it do when an infected file has been identified?</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8" name="Picture 7"/>
          <p:cNvPicPr>
            <a:picLocks noChangeAspect="1"/>
          </p:cNvPicPr>
          <p:nvPr/>
        </p:nvPicPr>
        <p:blipFill rotWithShape="1">
          <a:blip r:embed="rId3"/>
          <a:srcRect l="4020" t="11949"/>
          <a:stretch/>
        </p:blipFill>
        <p:spPr>
          <a:xfrm>
            <a:off x="260401" y="673017"/>
            <a:ext cx="5698120" cy="3661259"/>
          </a:xfrm>
          <a:prstGeom prst="rect">
            <a:avLst/>
          </a:prstGeom>
          <a:ln>
            <a:solidFill>
              <a:schemeClr val="tx1"/>
            </a:solidFill>
          </a:ln>
        </p:spPr>
      </p:pic>
      <p:sp>
        <p:nvSpPr>
          <p:cNvPr id="15" name="Rectangle 14"/>
          <p:cNvSpPr/>
          <p:nvPr/>
        </p:nvSpPr>
        <p:spPr>
          <a:xfrm>
            <a:off x="6063407" y="3901025"/>
            <a:ext cx="5757863" cy="104341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it work?</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7" name="Rectangle 16"/>
          <p:cNvSpPr/>
          <p:nvPr/>
        </p:nvSpPr>
        <p:spPr>
          <a:xfrm>
            <a:off x="6063407" y="5158363"/>
            <a:ext cx="5757863" cy="134567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some disadvantages to using anti-virus software.</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8" name="Rectangle 17"/>
          <p:cNvSpPr/>
          <p:nvPr/>
        </p:nvSpPr>
        <p:spPr>
          <a:xfrm>
            <a:off x="260402" y="4440558"/>
            <a:ext cx="5698120" cy="2063481"/>
          </a:xfrm>
          <a:prstGeom prst="rect">
            <a:avLst/>
          </a:prstGeom>
          <a:solidFill>
            <a:schemeClr val="accent4">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a:solidFill>
                  <a:schemeClr val="tx1"/>
                </a:solidFill>
                <a:latin typeface="+mj-lt"/>
              </a:rPr>
              <a:t>Context:</a:t>
            </a:r>
          </a:p>
          <a:p>
            <a:pPr algn="ctr"/>
            <a:r>
              <a:rPr lang="en-GB" dirty="0">
                <a:solidFill>
                  <a:schemeClr val="tx1"/>
                </a:solidFill>
                <a:latin typeface="+mj-lt"/>
              </a:rPr>
              <a:t>Windows provide an in-house anti-virus program called Windows Defender. It provides free protection however, it does have limitations such as not being able to scan a specific folder. Most users opt for external options, using reputable brands like Norton and Kaspersky.</a:t>
            </a:r>
          </a:p>
          <a:p>
            <a:pPr algn="ctr"/>
            <a:endParaRPr lang="en-GB" dirty="0">
              <a:solidFill>
                <a:schemeClr val="tx1"/>
              </a:solidFill>
              <a:latin typeface="+mj-lt"/>
            </a:endParaRPr>
          </a:p>
          <a:p>
            <a:pPr algn="ctr"/>
            <a:endParaRPr lang="en-GB" sz="1600" dirty="0">
              <a:solidFill>
                <a:schemeClr val="tx1"/>
              </a:solidFill>
              <a:latin typeface="+mj-lt"/>
            </a:endParaRPr>
          </a:p>
        </p:txBody>
      </p:sp>
    </p:spTree>
    <p:extLst>
      <p:ext uri="{BB962C8B-B14F-4D97-AF65-F5344CB8AC3E}">
        <p14:creationId xmlns:p14="http://schemas.microsoft.com/office/powerpoint/2010/main" val="2990894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Anti-virus software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anti-virus software?</a:t>
            </a:r>
          </a:p>
          <a:p>
            <a:pPr algn="ctr"/>
            <a:r>
              <a:rPr lang="en-GB" dirty="0">
                <a:solidFill>
                  <a:schemeClr val="tx1"/>
                </a:solidFill>
                <a:latin typeface="+mj-lt"/>
              </a:rPr>
              <a:t>It is designed to protect your computer from viruses that can infect your computer or steal confidential data.</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3" name="Rectangle 22"/>
          <p:cNvSpPr/>
          <p:nvPr/>
        </p:nvSpPr>
        <p:spPr>
          <a:xfrm>
            <a:off x="6063407" y="2643687"/>
            <a:ext cx="5757863" cy="104341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will it do when an infected file has been identified?</a:t>
            </a:r>
          </a:p>
          <a:p>
            <a:pPr algn="ctr"/>
            <a:r>
              <a:rPr lang="en-GB" dirty="0">
                <a:solidFill>
                  <a:schemeClr val="tx1"/>
                </a:solidFill>
                <a:latin typeface="+mj-lt"/>
              </a:rPr>
              <a:t>They are stored in a quarantine folder so they can’t infect other files. The user will need to delete these files.</a:t>
            </a: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8" name="Picture 7"/>
          <p:cNvPicPr>
            <a:picLocks noChangeAspect="1"/>
          </p:cNvPicPr>
          <p:nvPr/>
        </p:nvPicPr>
        <p:blipFill rotWithShape="1">
          <a:blip r:embed="rId3"/>
          <a:srcRect l="4020" t="11949"/>
          <a:stretch/>
        </p:blipFill>
        <p:spPr>
          <a:xfrm>
            <a:off x="260401" y="673017"/>
            <a:ext cx="5698120" cy="3661259"/>
          </a:xfrm>
          <a:prstGeom prst="rect">
            <a:avLst/>
          </a:prstGeom>
          <a:ln>
            <a:solidFill>
              <a:schemeClr val="tx1"/>
            </a:solidFill>
          </a:ln>
        </p:spPr>
      </p:pic>
      <p:sp>
        <p:nvSpPr>
          <p:cNvPr id="15" name="Rectangle 14"/>
          <p:cNvSpPr/>
          <p:nvPr/>
        </p:nvSpPr>
        <p:spPr>
          <a:xfrm>
            <a:off x="6063407" y="3901025"/>
            <a:ext cx="5757863" cy="104341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it work?</a:t>
            </a:r>
          </a:p>
          <a:p>
            <a:pPr algn="ctr"/>
            <a:r>
              <a:rPr lang="en-GB" dirty="0">
                <a:solidFill>
                  <a:schemeClr val="tx1"/>
                </a:solidFill>
                <a:latin typeface="+mj-lt"/>
              </a:rPr>
              <a:t>Once installed you can run a quick scan, a full scan or create a scheduled can. Some can scan specific files and folders.</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7" name="Rectangle 16"/>
          <p:cNvSpPr/>
          <p:nvPr/>
        </p:nvSpPr>
        <p:spPr>
          <a:xfrm>
            <a:off x="6063407" y="5158363"/>
            <a:ext cx="5757863" cy="134567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some disadvantages to using anti-virus software.</a:t>
            </a:r>
          </a:p>
          <a:p>
            <a:pPr algn="ctr"/>
            <a:r>
              <a:rPr lang="en-GB" dirty="0">
                <a:solidFill>
                  <a:schemeClr val="tx1"/>
                </a:solidFill>
                <a:latin typeface="+mj-lt"/>
              </a:rPr>
              <a:t>Needs to be updated/renewed.</a:t>
            </a:r>
          </a:p>
          <a:p>
            <a:pPr algn="ctr"/>
            <a:r>
              <a:rPr lang="en-GB" dirty="0">
                <a:solidFill>
                  <a:schemeClr val="tx1"/>
                </a:solidFill>
                <a:latin typeface="+mj-lt"/>
              </a:rPr>
              <a:t>Limited detection techniques. Anti-virus might not detect other types of malware therefore not providing all-round security. </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8" name="Rectangle 17"/>
          <p:cNvSpPr/>
          <p:nvPr/>
        </p:nvSpPr>
        <p:spPr>
          <a:xfrm>
            <a:off x="260402" y="4440558"/>
            <a:ext cx="5698120" cy="2063481"/>
          </a:xfrm>
          <a:prstGeom prst="rect">
            <a:avLst/>
          </a:prstGeom>
          <a:solidFill>
            <a:schemeClr val="accent4">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a:solidFill>
                  <a:schemeClr val="tx1"/>
                </a:solidFill>
                <a:latin typeface="+mj-lt"/>
              </a:rPr>
              <a:t>Context:</a:t>
            </a:r>
          </a:p>
          <a:p>
            <a:pPr algn="ctr"/>
            <a:r>
              <a:rPr lang="en-GB" dirty="0">
                <a:solidFill>
                  <a:schemeClr val="tx1"/>
                </a:solidFill>
                <a:latin typeface="+mj-lt"/>
              </a:rPr>
              <a:t>Windows provide an in-house anti-virus program called Windows Defender. It provides free protection however, it does have limitations such as not being able to scan a specific folder. Most users opt for external options, using reputable brands like Norton and Kaspersky.</a:t>
            </a:r>
          </a:p>
          <a:p>
            <a:pPr algn="ctr"/>
            <a:endParaRPr lang="en-GB" dirty="0">
              <a:solidFill>
                <a:schemeClr val="tx1"/>
              </a:solidFill>
              <a:latin typeface="+mj-lt"/>
            </a:endParaRPr>
          </a:p>
          <a:p>
            <a:pPr algn="ctr"/>
            <a:endParaRPr lang="en-GB" sz="1600" dirty="0">
              <a:solidFill>
                <a:schemeClr val="tx1"/>
              </a:solidFill>
              <a:latin typeface="+mj-lt"/>
            </a:endParaRPr>
          </a:p>
        </p:txBody>
      </p:sp>
    </p:spTree>
    <p:extLst>
      <p:ext uri="{BB962C8B-B14F-4D97-AF65-F5344CB8AC3E}">
        <p14:creationId xmlns:p14="http://schemas.microsoft.com/office/powerpoint/2010/main" val="827952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1107996"/>
          </a:xfrm>
          <a:prstGeom prst="rect">
            <a:avLst/>
          </a:prstGeom>
          <a:noFill/>
        </p:spPr>
        <p:txBody>
          <a:bodyPr wrap="square" rtlCol="0">
            <a:spAutoFit/>
          </a:bodyPr>
          <a:lstStyle/>
          <a:p>
            <a:r>
              <a:rPr lang="en-GB" sz="2400" b="1" u="sng" dirty="0">
                <a:latin typeface="+mj-lt"/>
              </a:rPr>
              <a:t>Backup software</a:t>
            </a:r>
          </a:p>
          <a:p>
            <a:endParaRPr lang="en-GB" sz="2400" b="1" u="sng" dirty="0">
              <a:latin typeface="+mj-lt"/>
            </a:endParaRPr>
          </a:p>
          <a:p>
            <a:r>
              <a:rPr lang="en-GB" dirty="0">
                <a:latin typeface="+mj-lt"/>
              </a:rPr>
              <a:t>Watch the video to identify the two types of backup and describe how they work.</a:t>
            </a:r>
          </a:p>
        </p:txBody>
      </p:sp>
      <p:pic>
        <p:nvPicPr>
          <p:cNvPr id="13" name="Picture 1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162" y="1871813"/>
            <a:ext cx="6049219" cy="2543530"/>
          </a:xfrm>
          <a:prstGeom prst="rect">
            <a:avLst/>
          </a:prstGeom>
        </p:spPr>
      </p:pic>
      <p:pic>
        <p:nvPicPr>
          <p:cNvPr id="15" name="Picture 1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2619" y="1845768"/>
            <a:ext cx="5423755" cy="2553137"/>
          </a:xfrm>
          <a:prstGeom prst="rect">
            <a:avLst/>
          </a:prstGeom>
        </p:spPr>
      </p:pic>
      <p:sp>
        <p:nvSpPr>
          <p:cNvPr id="17" name="Rectangle 16"/>
          <p:cNvSpPr/>
          <p:nvPr/>
        </p:nvSpPr>
        <p:spPr>
          <a:xfrm>
            <a:off x="1601064" y="4509005"/>
            <a:ext cx="4038368" cy="4300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 name="TextBox 1"/>
          <p:cNvSpPr txBox="1"/>
          <p:nvPr/>
        </p:nvSpPr>
        <p:spPr>
          <a:xfrm>
            <a:off x="157162" y="4569688"/>
            <a:ext cx="1819122" cy="369332"/>
          </a:xfrm>
          <a:prstGeom prst="rect">
            <a:avLst/>
          </a:prstGeom>
          <a:noFill/>
        </p:spPr>
        <p:txBody>
          <a:bodyPr wrap="square" rtlCol="0">
            <a:spAutoFit/>
          </a:bodyPr>
          <a:lstStyle/>
          <a:p>
            <a:r>
              <a:rPr lang="en-GB" dirty="0">
                <a:latin typeface="+mj-lt"/>
              </a:rPr>
              <a:t>Backup type:</a:t>
            </a:r>
          </a:p>
        </p:txBody>
      </p:sp>
      <p:sp>
        <p:nvSpPr>
          <p:cNvPr id="18" name="Rectangle 17"/>
          <p:cNvSpPr/>
          <p:nvPr/>
        </p:nvSpPr>
        <p:spPr>
          <a:xfrm>
            <a:off x="7893798" y="4544186"/>
            <a:ext cx="4038368" cy="4300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9" name="TextBox 18"/>
          <p:cNvSpPr txBox="1"/>
          <p:nvPr/>
        </p:nvSpPr>
        <p:spPr>
          <a:xfrm>
            <a:off x="6472619" y="4521218"/>
            <a:ext cx="1819122" cy="369332"/>
          </a:xfrm>
          <a:prstGeom prst="rect">
            <a:avLst/>
          </a:prstGeom>
          <a:noFill/>
        </p:spPr>
        <p:txBody>
          <a:bodyPr wrap="square" rtlCol="0">
            <a:spAutoFit/>
          </a:bodyPr>
          <a:lstStyle/>
          <a:p>
            <a:r>
              <a:rPr lang="en-GB" dirty="0">
                <a:latin typeface="+mj-lt"/>
              </a:rPr>
              <a:t>Backup type:</a:t>
            </a:r>
          </a:p>
        </p:txBody>
      </p:sp>
      <p:sp>
        <p:nvSpPr>
          <p:cNvPr id="20" name="TextBox 19"/>
          <p:cNvSpPr txBox="1"/>
          <p:nvPr/>
        </p:nvSpPr>
        <p:spPr>
          <a:xfrm>
            <a:off x="157162" y="5098536"/>
            <a:ext cx="1819122" cy="646331"/>
          </a:xfrm>
          <a:prstGeom prst="rect">
            <a:avLst/>
          </a:prstGeom>
          <a:noFill/>
        </p:spPr>
        <p:txBody>
          <a:bodyPr wrap="square" rtlCol="0">
            <a:spAutoFit/>
          </a:bodyPr>
          <a:lstStyle/>
          <a:p>
            <a:r>
              <a:rPr lang="en-GB" dirty="0">
                <a:latin typeface="+mj-lt"/>
              </a:rPr>
              <a:t>How does it work?:</a:t>
            </a:r>
          </a:p>
        </p:txBody>
      </p:sp>
      <p:sp>
        <p:nvSpPr>
          <p:cNvPr id="24" name="Rectangle 23"/>
          <p:cNvSpPr/>
          <p:nvPr/>
        </p:nvSpPr>
        <p:spPr>
          <a:xfrm>
            <a:off x="1601064" y="5093365"/>
            <a:ext cx="4038368" cy="149916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5" name="TextBox 24"/>
          <p:cNvSpPr txBox="1"/>
          <p:nvPr/>
        </p:nvSpPr>
        <p:spPr>
          <a:xfrm>
            <a:off x="6472619" y="5098536"/>
            <a:ext cx="1819122" cy="646331"/>
          </a:xfrm>
          <a:prstGeom prst="rect">
            <a:avLst/>
          </a:prstGeom>
          <a:noFill/>
        </p:spPr>
        <p:txBody>
          <a:bodyPr wrap="square" rtlCol="0">
            <a:spAutoFit/>
          </a:bodyPr>
          <a:lstStyle/>
          <a:p>
            <a:r>
              <a:rPr lang="en-GB" dirty="0">
                <a:latin typeface="+mj-lt"/>
              </a:rPr>
              <a:t>How does it work?:</a:t>
            </a:r>
          </a:p>
        </p:txBody>
      </p:sp>
      <p:sp>
        <p:nvSpPr>
          <p:cNvPr id="26" name="Rectangle 25"/>
          <p:cNvSpPr/>
          <p:nvPr/>
        </p:nvSpPr>
        <p:spPr>
          <a:xfrm>
            <a:off x="7893798" y="5093365"/>
            <a:ext cx="4038368" cy="149916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207544218"/>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2048</Words>
  <Application>Microsoft Office PowerPoint</Application>
  <PresentationFormat>Widescreen</PresentationFormat>
  <Paragraphs>276</Paragraphs>
  <Slides>24</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Lucida Sans Typewriter</vt:lpstr>
      <vt:lpstr>Times New Roman</vt:lpstr>
      <vt:lpstr>Tw Cen MT</vt:lpstr>
      <vt:lpstr>Office Theme</vt:lpstr>
      <vt:lpstr>WJEC GCSE Digital Technology</vt:lpstr>
      <vt:lpstr>PowerPoint Presentation</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2021-05-19T15:40:10Z</dcterms:modified>
</cp:coreProperties>
</file>